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6"/>
  </p:notesMasterIdLst>
  <p:sldIdLst>
    <p:sldId id="256" r:id="rId2"/>
    <p:sldId id="667" r:id="rId3"/>
    <p:sldId id="2016" r:id="rId4"/>
    <p:sldId id="2012" r:id="rId5"/>
    <p:sldId id="2015" r:id="rId6"/>
    <p:sldId id="707" r:id="rId7"/>
    <p:sldId id="2017" r:id="rId8"/>
    <p:sldId id="2018" r:id="rId9"/>
    <p:sldId id="2019" r:id="rId10"/>
    <p:sldId id="2020" r:id="rId11"/>
    <p:sldId id="2021" r:id="rId12"/>
    <p:sldId id="2022" r:id="rId13"/>
    <p:sldId id="708" r:id="rId14"/>
    <p:sldId id="262" r:id="rId15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574E7E-AA84-BD4E-AB10-F59F808A5F26}">
          <p14:sldIdLst>
            <p14:sldId id="256"/>
            <p14:sldId id="667"/>
            <p14:sldId id="2016"/>
            <p14:sldId id="2012"/>
            <p14:sldId id="2015"/>
            <p14:sldId id="707"/>
            <p14:sldId id="2017"/>
            <p14:sldId id="2018"/>
            <p14:sldId id="2019"/>
            <p14:sldId id="2020"/>
            <p14:sldId id="2021"/>
            <p14:sldId id="2022"/>
            <p14:sldId id="70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1F4E79"/>
    <a:srgbClr val="2E75B6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96433" autoAdjust="0"/>
  </p:normalViewPr>
  <p:slideViewPr>
    <p:cSldViewPr snapToGrid="0" snapToObjects="1">
      <p:cViewPr varScale="1">
        <p:scale>
          <a:sx n="109" d="100"/>
          <a:sy n="109" d="100"/>
        </p:scale>
        <p:origin x="10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AE3B76-87F5-254E-89CC-A8AB263DAC8D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EB3271-DEC8-5841-91D3-46E3BD744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02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control y seguimiento de la responsabilidad extendida del productor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B3271-DEC8-5841-91D3-46E3BD744166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669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6ED6F-B1C2-92FC-74DB-7E76C48C3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F9EEAB8-BF55-7473-2EB4-62369944F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6F84F5-349E-05F0-6F5B-4723B8950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protagonista principal en la ley 20920 es el productor, quien cumple sus metas por medio de un sistema de gestión</a:t>
            </a:r>
          </a:p>
          <a:p>
            <a:endParaRPr lang="es-ES" dirty="0"/>
          </a:p>
          <a:p>
            <a:r>
              <a:rPr lang="es-ES" dirty="0"/>
              <a:t>La ley se refiere también a otros roles que participan en la cadena de comercialización de productos prioritarios y en la cadena de manejo de residuos</a:t>
            </a:r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F1D5BF-8A1E-152A-60BB-F1B8A6A50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B3271-DEC8-5841-91D3-46E3BD74416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453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A0B7-D4D7-654E-19CA-6C019E78E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162019-BAE5-5C0A-0B8D-0AE30FC1F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1C984ED-6A1E-24C7-533B-E3B231DBE2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entrega de los reportes, por parte de los sistemas de gestión ya sea individuales o colectivos, le permitirá a la SMA:</a:t>
            </a: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093F3B-8DF9-2CC2-7858-5F3D63B230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B3271-DEC8-5841-91D3-46E3BD74416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881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AD44-B089-AB4D-B988-E4D9D3171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5DE69-40D8-A949-8092-C4A483BF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2FCC9-CD5E-6B4E-A05E-2171065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4246-38A1-6745-84E6-5714602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22B5-8DFE-A943-80B4-EB294CF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E4AE0-5C37-FD48-BFED-C6E06D10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C0485-8736-2540-B234-B807F359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148DB-DB3F-AB43-8C98-AFC51FA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C7A09-7D62-6946-84E2-BA0726D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FDA91-4CFF-1345-B5A4-3B3D49C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04CE0-7725-9645-8BFF-057D4F22A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EDAAD-B03D-8041-8606-2F4C0B1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87F-1DB3-2847-8FB0-EDF0B6AF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93857-AED6-6443-930D-46E08EA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734A-66FE-6C4E-BAF7-B8BA912D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0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C5DA1-E93B-C846-B890-8A6DCE0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6428-7A8E-3B41-9295-64582BB8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2E7A7-5B33-1841-9187-6A53BBFD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19-9C81-EC42-AC94-F71F481C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D163A-D840-6240-AC2D-7FA7941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C41AD-CA43-4343-9258-CADC33D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23B9E-7C57-804E-B752-55DAA244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7857F-22B0-F243-9493-02954D49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8D1A4-436F-DC41-AA92-AB6E5264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D279-F36E-694D-86CA-DF6D726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9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4EB6-81E6-AA43-B264-C8B9962A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70D27-1A20-CE4F-B226-84DF56A3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08D20-B925-D744-8B50-052DE53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9BE6F-3D4B-5E4A-99A1-6BF0A8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E9680-3D25-2643-90AD-3064306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889CE-CF8A-224D-9629-18C18295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2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697E-F629-154B-9C77-7067D0F2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B4C48-5494-9740-9119-6629D635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6B60DF-6688-FA44-AA5E-D7E998B5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0116CC-7969-8D4B-937C-BDB909DE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0A1F6-2721-944D-8805-26FA4379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F9A7D-951F-2749-A830-C8FB3922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DC83F-4CFF-FE45-9F3C-D06B39C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35DB8-0601-3E49-80FF-F8760ED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92A1-6A4E-7B47-9AC1-E007397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23E873-CC25-0A4F-94D2-9D6008F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6469C-AF00-9948-8559-E163831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89C83-4D43-9145-B9EC-CE5CAE0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370F62-B4F6-F040-91E0-4CB53AE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A50EE-4FAE-BB43-8082-4330BF7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42F2-AFDF-CC43-B88E-EF83C8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43A1-F684-D549-8B08-B8EBDE21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AAF9E-2663-E74D-B88C-F589F378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90CB2-EECD-9442-A260-EE4BF40D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A3C2E-852A-0846-80E1-71038C3C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18D16-3B4C-6649-B518-D90FF7F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BCBE1-B90E-E248-A1F7-D1AC895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B7B5-1D39-764B-B7A5-9AD5615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83437-5A00-194F-B5CE-45EBE75B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689C3-19CC-AF4D-9BE6-D426922E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99AC7-82C6-ED4C-ACED-FF8408B1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F3114-AF4D-F64D-A6BF-C5C6CF7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FBCAE-2AAB-B549-9C10-71069C4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B13CDB-F2A0-0D4D-A352-07D81D7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DF888-6942-AB4E-AAF4-9B92B192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5F538-8690-E144-8ECB-31A30FD7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A2A-21CC-1F49-AF07-F2622CFB03C3}" type="datetimeFigureOut">
              <a:rPr lang="es-CL" smtClean="0"/>
              <a:t>03-04-2025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10ACD-E431-4447-B96D-76E1464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36C1-D357-C945-A6F9-5333C15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9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4007022-25F9-F590-9AEC-D89BE9889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676" y="540123"/>
            <a:ext cx="1447800" cy="381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DF7B34-6711-079D-11FF-4AED0F1984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7600" y="0"/>
            <a:ext cx="2336800" cy="1905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743808" y="2168648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s-E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36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Taller de Asistencia al Cumplimiento dirigido a Sistemas de Gestión:</a:t>
            </a:r>
            <a:br>
              <a:rPr lang="es-MX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MX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7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Habilitación Sistema de Reporte de la Responsabilidad Extendida del Productor (SISREP–SMA)</a:t>
            </a:r>
            <a:br>
              <a:rPr lang="es-MX" sz="27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</a:br>
            <a:br>
              <a:rPr lang="es-MX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s-MX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+mn-ea"/>
                <a:cs typeface="+mn-cs"/>
              </a:rPr>
              <a:t>26 de marzo de 2025</a:t>
            </a:r>
            <a:b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+mn-ea"/>
                <a:cs typeface="+mn-cs"/>
              </a:rPr>
            </a:br>
            <a:endParaRPr lang="es-CL" sz="2200" b="1" dirty="0">
              <a:solidFill>
                <a:schemeClr val="accent1">
                  <a:lumMod val="75000"/>
                </a:schemeClr>
              </a:solidFill>
              <a:latin typeface="gobCL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66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ABDE-6F59-E0F3-5063-CB3DE0F02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621DC536-0DC3-56BF-6B09-D6C38703C73A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B3EC4805-DB05-823D-2464-64823FBAD8DF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B60DEE6-9B0F-0CD4-37E6-4C043E72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1489D6-FADD-CB61-0EA0-4A1A1C48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9637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873210EE-7AC1-2F44-8EF4-BDA54A3D1A34}"/>
              </a:ext>
            </a:extLst>
          </p:cNvPr>
          <p:cNvSpPr/>
          <p:nvPr/>
        </p:nvSpPr>
        <p:spPr>
          <a:xfrm>
            <a:off x="2101325" y="4118033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215FE39-0956-93AE-E5C5-E3A8AC8FE573}"/>
              </a:ext>
            </a:extLst>
          </p:cNvPr>
          <p:cNvSpPr/>
          <p:nvPr/>
        </p:nvSpPr>
        <p:spPr>
          <a:xfrm>
            <a:off x="2101325" y="5814392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828BE84-9AD8-7B38-9BB5-328214297D13}"/>
              </a:ext>
            </a:extLst>
          </p:cNvPr>
          <p:cNvSpPr/>
          <p:nvPr/>
        </p:nvSpPr>
        <p:spPr>
          <a:xfrm>
            <a:off x="2704585" y="743450"/>
            <a:ext cx="9314500" cy="57153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0E7BC33D-B2FB-6D50-DB89-6A75CDF13B75}"/>
              </a:ext>
            </a:extLst>
          </p:cNvPr>
          <p:cNvSpPr/>
          <p:nvPr/>
        </p:nvSpPr>
        <p:spPr>
          <a:xfrm rot="5400000">
            <a:off x="3079706" y="392145"/>
            <a:ext cx="571534" cy="484632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4D59E650-25D3-256D-9416-39ABACEF2D79}"/>
              </a:ext>
            </a:extLst>
          </p:cNvPr>
          <p:cNvSpPr/>
          <p:nvPr/>
        </p:nvSpPr>
        <p:spPr>
          <a:xfrm rot="5400000">
            <a:off x="7157871" y="392145"/>
            <a:ext cx="571534" cy="484632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DF7FF628-BE8F-7D28-8953-96B8133F5305}"/>
              </a:ext>
            </a:extLst>
          </p:cNvPr>
          <p:cNvSpPr/>
          <p:nvPr/>
        </p:nvSpPr>
        <p:spPr>
          <a:xfrm rot="5400000">
            <a:off x="11236036" y="392145"/>
            <a:ext cx="571534" cy="484632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24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F13E7-9004-DC71-0F4A-AC3F414F4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AC84568-FB3A-E0D8-6691-600342F04F6B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38D33A-41CD-2C34-936F-5DBA7DC67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18B99D90-F8A9-BB7F-73E2-F0FB09529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3FBF2A-74FF-ACF6-E2E2-0712D68B5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" y="0"/>
            <a:ext cx="12185010" cy="6858000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01E2FB8B-F457-3A3A-0B40-03596C525B78}"/>
              </a:ext>
            </a:extLst>
          </p:cNvPr>
          <p:cNvSpPr/>
          <p:nvPr/>
        </p:nvSpPr>
        <p:spPr>
          <a:xfrm>
            <a:off x="2976980" y="3398150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E98FFB91-D2E5-0126-CB85-DA5BE43A14D8}"/>
              </a:ext>
            </a:extLst>
          </p:cNvPr>
          <p:cNvSpPr/>
          <p:nvPr/>
        </p:nvSpPr>
        <p:spPr>
          <a:xfrm>
            <a:off x="2976980" y="4495336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7CE08CE-C6E9-2277-4F19-087941EC9CB9}"/>
              </a:ext>
            </a:extLst>
          </p:cNvPr>
          <p:cNvSpPr/>
          <p:nvPr/>
        </p:nvSpPr>
        <p:spPr>
          <a:xfrm>
            <a:off x="2976980" y="5180332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E78774B2-2883-0ED6-09A8-2F46B4C91D66}"/>
              </a:ext>
            </a:extLst>
          </p:cNvPr>
          <p:cNvSpPr/>
          <p:nvPr/>
        </p:nvSpPr>
        <p:spPr>
          <a:xfrm>
            <a:off x="4850552" y="2477889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B868E1-2D6A-3252-AB75-7713A110DC17}"/>
              </a:ext>
            </a:extLst>
          </p:cNvPr>
          <p:cNvSpPr/>
          <p:nvPr/>
        </p:nvSpPr>
        <p:spPr>
          <a:xfrm>
            <a:off x="3823625" y="1370386"/>
            <a:ext cx="5689652" cy="678708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7B94DFBD-885B-E75E-6D09-0E75F2045594}"/>
              </a:ext>
            </a:extLst>
          </p:cNvPr>
          <p:cNvSpPr/>
          <p:nvPr/>
        </p:nvSpPr>
        <p:spPr>
          <a:xfrm rot="5400000">
            <a:off x="6595917" y="1181657"/>
            <a:ext cx="571534" cy="484632"/>
          </a:xfrm>
          <a:prstGeom prst="rightArrow">
            <a:avLst/>
          </a:prstGeom>
          <a:solidFill>
            <a:srgbClr val="FF99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80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91455-E521-264F-425C-C6956B458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58BD8DA-A12D-A83B-50D2-A507DE286191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8F17FB-9527-0202-0F73-1F623F41B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3387E6D9-4814-54D8-710A-B6A64799ABC5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B6E95935-A601-7929-EFA6-E211CEA7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BBEA69-364F-E590-D61F-A2770FDB7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8321"/>
            <a:ext cx="12192000" cy="6524629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4F4D44EF-CAAF-E0C7-EE75-E759B63CB008}"/>
              </a:ext>
            </a:extLst>
          </p:cNvPr>
          <p:cNvSpPr/>
          <p:nvPr/>
        </p:nvSpPr>
        <p:spPr>
          <a:xfrm>
            <a:off x="1509753" y="1471966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69EB5DD-B445-93C1-3DBB-69DAB5F532F9}"/>
              </a:ext>
            </a:extLst>
          </p:cNvPr>
          <p:cNvSpPr/>
          <p:nvPr/>
        </p:nvSpPr>
        <p:spPr>
          <a:xfrm rot="5400000">
            <a:off x="8727299" y="1467424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47F9449-8EF4-DB5D-E36A-0BD24E1C0468}"/>
              </a:ext>
            </a:extLst>
          </p:cNvPr>
          <p:cNvSpPr/>
          <p:nvPr/>
        </p:nvSpPr>
        <p:spPr>
          <a:xfrm>
            <a:off x="1509753" y="2078949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40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3D045-CACB-6953-8222-C50AACCAB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D339FB8-8D07-F300-10D5-60F6181EC1C4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109298-F375-5FDE-178A-FF1ED58DB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A865F689-1B51-2B4F-4200-C496A3F71E61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45E1F53-3F8A-9C57-B6F5-5AA0802A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40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125271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83B226-6FD5-CBC9-8C3F-C2B7C2CA2ED9}"/>
              </a:ext>
            </a:extLst>
          </p:cNvPr>
          <p:cNvSpPr/>
          <p:nvPr/>
        </p:nvSpPr>
        <p:spPr>
          <a:xfrm>
            <a:off x="3702051" y="3254434"/>
            <a:ext cx="4787900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_tradnl" sz="15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Sitio web: </a:t>
            </a:r>
            <a:r>
              <a:rPr lang="es-ES_tradnl" sz="1500" b="1" dirty="0" err="1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portal.sma.gob.cl</a:t>
            </a:r>
            <a:endParaRPr lang="es-ES_tradnl" sz="1500" b="1" dirty="0">
              <a:solidFill>
                <a:schemeClr val="accent1">
                  <a:lumMod val="75000"/>
                </a:schemeClr>
              </a:solidFill>
              <a:latin typeface="gobCL" pitchFamily="2" charset="77"/>
              <a:ea typeface="Source Sans Pro" charset="0"/>
              <a:cs typeface="Source Sans Pro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269D204-4321-B873-CD3B-B888145B9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34" y="3727035"/>
            <a:ext cx="2928624" cy="8350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609772-157B-FEB1-8871-6C2112B4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0"/>
            <a:ext cx="2336800" cy="190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270BF4-BC78-B325-3304-7493B5D33B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0593" y="5195700"/>
            <a:ext cx="3990813" cy="1308846"/>
          </a:xfrm>
          <a:prstGeom prst="rect">
            <a:avLst/>
          </a:prstGeom>
        </p:spPr>
      </p:pic>
      <p:pic>
        <p:nvPicPr>
          <p:cNvPr id="5" name="Picture 2" descr="imagen">
            <a:extLst>
              <a:ext uri="{FF2B5EF4-FFF2-40B4-BE49-F238E27FC236}">
                <a16:creationId xmlns:a16="http://schemas.microsoft.com/office/drawing/2014/main" id="{ACAC1CFB-FE8E-2F55-3861-90BF340C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81" y="1389719"/>
            <a:ext cx="378142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3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9467BAA-E74F-ED4F-8D86-6EC289388837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C03054-DE9D-47B7-300D-46312E530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64E756C8-28AB-833C-D5EE-C50ED6E5F599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ES" sz="40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83142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B565E-A88D-D87D-AD89-77A94BFC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989CF23-0293-D39C-2E5C-BD2CF158770B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4DCAE9A-F597-A5F3-F434-AC34B211D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CD7FE2C8-74CE-EB08-A8A9-B4884F278BCD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5CC537F-BA9A-C02B-3F13-2119611B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TRAZABILIDAD Y REPORTABILIDAD REP:</a:t>
            </a:r>
            <a:br>
              <a:rPr lang="es-ES" sz="28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</a:br>
            <a:br>
              <a:rPr lang="es-ES" sz="14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</a:br>
            <a:r>
              <a:rPr lang="es-MX" sz="20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Sistema de Reporte de la Responsabilidad Extendida del Productor (SISREP)</a:t>
            </a:r>
            <a:endParaRPr lang="es-CL" sz="2000" b="1" dirty="0">
              <a:solidFill>
                <a:srgbClr val="094681"/>
              </a:solidFill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495B90-CA8F-38DF-F579-9B46D11FC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54" y="2098179"/>
            <a:ext cx="6169269" cy="466724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La habilitación de la plataforma SISREP, cumple lo instruido por la SMA, a través de: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La Resolución Exenta N°2084/2023 (instrucción sobre trazabilidad de datos, reportes mensuales y contenido de los informes de cumplimiento para la REP). 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La Resolución Exenta N°2279/2024 (publicada en el D.O. el 12-12-2024), que introduce modificaciones, en los </a:t>
            </a:r>
            <a:r>
              <a:rPr lang="es-MX" sz="1400" b="1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plazos para la entrega de reportes</a:t>
            </a:r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, complementados con un cronograma que </a:t>
            </a:r>
            <a:r>
              <a:rPr lang="es-MX" sz="1400" b="1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establece fechas para registrase y comenzar a reportar información en la plataforma SISREP</a:t>
            </a:r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, relativa a la gestión de residuos REP.</a:t>
            </a:r>
          </a:p>
          <a:p>
            <a:pPr>
              <a:lnSpc>
                <a:spcPct val="100000"/>
              </a:lnSpc>
            </a:pP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Tiene como propósito: </a:t>
            </a:r>
            <a:r>
              <a:rPr lang="es-MX" sz="1400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establecer una arquitectura de datos que haga posible el </a:t>
            </a:r>
            <a:r>
              <a:rPr lang="es-MX" sz="1400" b="1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control y seguimiento</a:t>
            </a:r>
            <a:r>
              <a:rPr lang="es-MX" sz="1400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 que corresponde a la SMA</a:t>
            </a:r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. </a:t>
            </a:r>
          </a:p>
          <a:p>
            <a:pPr>
              <a:lnSpc>
                <a:spcPct val="100000"/>
              </a:lnSpc>
            </a:pPr>
            <a:endParaRPr lang="es-ES" sz="1400" dirty="0">
              <a:solidFill>
                <a:schemeClr val="accent1">
                  <a:lumMod val="75000"/>
                </a:schemeClr>
              </a:solidFill>
              <a:latin typeface="gobCL" pitchFamily="2" charset="77"/>
            </a:endParaRPr>
          </a:p>
          <a:p>
            <a:pPr>
              <a:lnSpc>
                <a:spcPct val="100000"/>
              </a:lnSpc>
            </a:pPr>
            <a:r>
              <a:rPr lang="es-ES" sz="14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Tiene como foco de atención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: </a:t>
            </a:r>
            <a:r>
              <a:rPr lang="es-ES" sz="1400" b="1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la trazabilidad de los datos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en la cadena de </a:t>
            </a:r>
            <a:r>
              <a:rPr lang="es-ES" sz="1400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comercialización de productos prioritarios y la cadena de manejo de residuos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.</a:t>
            </a:r>
            <a:r>
              <a:rPr lang="es-MX" sz="14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 Desde su generación hasta su disposición final, garantizando una gestión responsable y sostenible.</a:t>
            </a:r>
            <a:endParaRPr lang="es-ES" sz="1400" dirty="0">
              <a:solidFill>
                <a:schemeClr val="accent1">
                  <a:lumMod val="75000"/>
                </a:schemeClr>
              </a:solidFill>
              <a:latin typeface="gobCL" pitchFamily="2" charset="77"/>
            </a:endParaRPr>
          </a:p>
          <a:p>
            <a:pPr>
              <a:lnSpc>
                <a:spcPct val="100000"/>
              </a:lnSpc>
            </a:pPr>
            <a:endParaRPr lang="es-ES" sz="4300" dirty="0">
              <a:solidFill>
                <a:schemeClr val="accent1">
                  <a:lumMod val="75000"/>
                </a:schemeClr>
              </a:solidFill>
              <a:latin typeface="gobCL" pitchFamily="2" charset="77"/>
            </a:endParaRPr>
          </a:p>
          <a:p>
            <a:pPr lvl="1"/>
            <a:endParaRPr lang="es-CL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FF8FD2F-3613-564F-5D77-909EC8E5B5B3}"/>
              </a:ext>
            </a:extLst>
          </p:cNvPr>
          <p:cNvGrpSpPr/>
          <p:nvPr/>
        </p:nvGrpSpPr>
        <p:grpSpPr>
          <a:xfrm>
            <a:off x="8157298" y="1989891"/>
            <a:ext cx="3196502" cy="4326249"/>
            <a:chOff x="7441593" y="1275782"/>
            <a:chExt cx="4512047" cy="5239752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99D0F8B-C15D-1C2C-934F-0F92E3B4FF49}"/>
                </a:ext>
              </a:extLst>
            </p:cNvPr>
            <p:cNvSpPr/>
            <p:nvPr/>
          </p:nvSpPr>
          <p:spPr>
            <a:xfrm>
              <a:off x="7441593" y="1275782"/>
              <a:ext cx="4512047" cy="523975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59AC5F7-5F52-F1DE-3032-7BF13A0B0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54045" y="1406936"/>
              <a:ext cx="3677581" cy="255921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226B7C2-001F-E41B-C412-0E7A49098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54045" y="4097301"/>
              <a:ext cx="3677582" cy="227474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2967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E6F7E683-124B-F13A-3664-F866C7CA9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5C605-575F-2844-8335-164B43557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072"/>
            <a:ext cx="10635762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8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TRAZABILIDAD Y REPORTABILIDAD REP:</a:t>
            </a:r>
            <a:br>
              <a:rPr lang="es-ES" sz="14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</a:br>
            <a:br>
              <a:rPr lang="es-ES" sz="14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</a:br>
            <a:r>
              <a:rPr lang="es-MX" sz="20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Cronograma de implementación</a:t>
            </a:r>
            <a:endParaRPr lang="es-CL" sz="2000" b="1" dirty="0">
              <a:solidFill>
                <a:srgbClr val="094681"/>
              </a:solidFill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1EBAE4FC-AF03-9711-2455-DEFC64CB08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1859" y="1694792"/>
          <a:ext cx="9428281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760">
                  <a:extLst>
                    <a:ext uri="{9D8B030D-6E8A-4147-A177-3AD203B41FA5}">
                      <a16:colId xmlns:a16="http://schemas.microsoft.com/office/drawing/2014/main" val="3607223592"/>
                    </a:ext>
                  </a:extLst>
                </a:gridCol>
                <a:gridCol w="2956194">
                  <a:extLst>
                    <a:ext uri="{9D8B030D-6E8A-4147-A177-3AD203B41FA5}">
                      <a16:colId xmlns:a16="http://schemas.microsoft.com/office/drawing/2014/main" val="2920363796"/>
                    </a:ext>
                  </a:extLst>
                </a:gridCol>
                <a:gridCol w="3329327">
                  <a:extLst>
                    <a:ext uri="{9D8B030D-6E8A-4147-A177-3AD203B41FA5}">
                      <a16:colId xmlns:a16="http://schemas.microsoft.com/office/drawing/2014/main" val="24562807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bg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Etapa</a:t>
                      </a:r>
                      <a:endParaRPr lang="es-CL" sz="1600" kern="1200" dirty="0">
                        <a:solidFill>
                          <a:schemeClr val="bg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bg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Actividad</a:t>
                      </a:r>
                      <a:endParaRPr lang="es-CL" sz="1600" kern="1200" dirty="0">
                        <a:solidFill>
                          <a:schemeClr val="bg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>
                          <a:solidFill>
                            <a:schemeClr val="bg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Fecha</a:t>
                      </a:r>
                      <a:endParaRPr lang="es-CL" sz="1600" kern="1200" dirty="0">
                        <a:solidFill>
                          <a:schemeClr val="bg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90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Etapa 1</a:t>
                      </a:r>
                      <a:endParaRPr lang="es-CL" sz="1400" b="1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Catastro de sistemas de gestión</a:t>
                      </a:r>
                      <a:endParaRPr lang="es-CL" sz="1400" b="1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Durante enero de 2025, la SMA habilitará el sistema para catastro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  <a:p>
                      <a:endParaRPr lang="es-CL" sz="1400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1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Etapa 2</a:t>
                      </a:r>
                      <a:endParaRPr lang="es-CL" sz="1400" b="1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Reporte de sistemas de gestión</a:t>
                      </a:r>
                      <a:endParaRPr lang="es-CL" sz="1400" b="1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Durante abril de 2025, se habilitará el sistema de reporte para meses de enero y febrero de 2025. Los reportes mensuales siguientes se reportan de acuerdo a lo instruido por la SMA.</a:t>
                      </a:r>
                      <a:endParaRPr lang="es-CL" sz="1400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618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Etapa 3</a:t>
                      </a:r>
                      <a:endParaRPr lang="es-CL" sz="1400" b="1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b="1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Catastro y reporte de consumidores industriales </a:t>
                      </a:r>
                      <a:endParaRPr lang="es-CL" sz="1400" b="1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>
                          <a:solidFill>
                            <a:schemeClr val="tx1"/>
                          </a:solidFill>
                          <a:latin typeface="gobCL" pitchFamily="2" charset="77"/>
                          <a:ea typeface="+mn-ea"/>
                          <a:cs typeface="+mn-cs"/>
                        </a:rPr>
                        <a:t>Durante junio de 2025, se habilitará el sistema para catastro de consumidores industriales y el sistema de reporte de los meses que correspondan al momento del registro o catastro. Los reportes mensuales siguientes se reportan de acuerdo a lo instruido por la SMA</a:t>
                      </a:r>
                      <a:endParaRPr lang="es-CL" sz="1400" kern="1200" dirty="0">
                        <a:solidFill>
                          <a:schemeClr val="tx1"/>
                        </a:solidFill>
                        <a:latin typeface="gobCL" pitchFamily="2" charset="77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48114"/>
                  </a:ext>
                </a:extLst>
              </a:tr>
            </a:tbl>
          </a:graphicData>
        </a:graphic>
      </p:graphicFrame>
      <p:pic>
        <p:nvPicPr>
          <p:cNvPr id="1026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25723B1F-ACAB-D46A-0ECC-FD8FC873A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293" y="2202470"/>
            <a:ext cx="753011" cy="7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ímbolo De Visto Bueno Vectores Libres de Derechos - iStock">
            <a:extLst>
              <a:ext uri="{FF2B5EF4-FFF2-40B4-BE49-F238E27FC236}">
                <a16:creationId xmlns:a16="http://schemas.microsoft.com/office/drawing/2014/main" id="{43F4224F-975D-929A-B42D-0B80AB9D4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293" y="3181794"/>
            <a:ext cx="823348" cy="8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Estamos Trabajando Icono Azul">
            <a:extLst>
              <a:ext uri="{FF2B5EF4-FFF2-40B4-BE49-F238E27FC236}">
                <a16:creationId xmlns:a16="http://schemas.microsoft.com/office/drawing/2014/main" id="{62BFA5AD-E055-1A98-E195-33D39C141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659" y="4467510"/>
            <a:ext cx="823348" cy="82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AEA9E1D-86A6-614A-455B-7747CADB2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6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BF436-DB0D-2C59-0DF8-3332D88E6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542C7AA-32AA-D163-ADC7-644500EFFEAC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3C96FE-01FA-6328-CCBA-BB218C845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5F000755-3476-A6EF-1B54-15A21C93E553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7A88AC7-3858-1787-10AB-089CDF78B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32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TRAZABILIDAD Y REPORTABILIDAD REP:</a:t>
            </a:r>
            <a:br>
              <a:rPr lang="es-ES" sz="12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</a:br>
            <a:br>
              <a:rPr lang="es-ES" sz="12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</a:br>
            <a:r>
              <a:rPr lang="es-ES" sz="20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Resultados esperados de plataforma SISREP-SMA</a:t>
            </a:r>
            <a:endParaRPr lang="es-CL" sz="2000" b="1" dirty="0">
              <a:solidFill>
                <a:srgbClr val="094681"/>
              </a:solidFill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87EBD7-F7C4-F6AC-99AA-813B43735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55179"/>
            <a:ext cx="7095726" cy="453769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La habilitación de la plataforma SISREP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, se da inicio a la segunda etapa, cuyo objetivo es que los sistemas de gestión puedan empezar a </a:t>
            </a:r>
            <a:r>
              <a:rPr lang="es-MX" sz="1600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reportar las cantidades de residuos de productos prioritarios valorizados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, de forma periódica, a través del sistema de reporte. </a:t>
            </a:r>
          </a:p>
          <a:p>
            <a:pPr algn="just">
              <a:lnSpc>
                <a:spcPct val="100000"/>
              </a:lnSpc>
            </a:pPr>
            <a:endParaRPr lang="es-MX" sz="1600" b="1" dirty="0">
              <a:solidFill>
                <a:schemeClr val="accent1">
                  <a:lumMod val="75000"/>
                </a:schemeClr>
              </a:solidFill>
              <a:latin typeface="gobCL" pitchFamily="2" charset="77"/>
            </a:endParaRPr>
          </a:p>
          <a:p>
            <a:pPr algn="just">
              <a:lnSpc>
                <a:spcPct val="100000"/>
              </a:lnSpc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La entrega de los reportes, por parte de los sistemas de gestión, permitirá: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Reportar mensualmente las operaciones de tratamiento de residuos de productos prioritarios, </a:t>
            </a:r>
            <a:r>
              <a:rPr lang="es-MX" sz="1600" u="sng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permitirá dar cuenta del logro las metas establecidas en los decretos supremos</a:t>
            </a: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 asociados a cada producto prioritario.</a:t>
            </a: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accent1">
                  <a:lumMod val="75000"/>
                </a:schemeClr>
              </a:solidFill>
              <a:latin typeface="gobCL" pitchFamily="2" charset="77"/>
            </a:endParaRPr>
          </a:p>
          <a:p>
            <a:pPr lvl="1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s-MX" sz="1600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</a:rPr>
              <a:t>Sobre la base de los reportes mensuales (Art. 6 y 8 de la RE N°2279/2024), se generará en el Sistema SISREP una propuesta de Informe de Cumplimiento para la remisión al MMA (Artículo 9, R.E. N°2084/2023).</a:t>
            </a:r>
          </a:p>
          <a:p>
            <a:pPr marL="457189" lvl="1" indent="0">
              <a:lnSpc>
                <a:spcPct val="120000"/>
              </a:lnSpc>
              <a:buNone/>
            </a:pPr>
            <a:endParaRPr lang="es-MX" sz="1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EF9D963-D769-16A8-13D7-6912A4486853}"/>
              </a:ext>
            </a:extLst>
          </p:cNvPr>
          <p:cNvGrpSpPr/>
          <p:nvPr/>
        </p:nvGrpSpPr>
        <p:grpSpPr>
          <a:xfrm>
            <a:off x="8255977" y="2048608"/>
            <a:ext cx="3730869" cy="3191607"/>
            <a:chOff x="7622931" y="2048608"/>
            <a:chExt cx="3730869" cy="319160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9C4DAB8D-EC26-29DB-2AE6-B7DF06DC1291}"/>
                </a:ext>
              </a:extLst>
            </p:cNvPr>
            <p:cNvSpPr/>
            <p:nvPr/>
          </p:nvSpPr>
          <p:spPr>
            <a:xfrm>
              <a:off x="7622931" y="2048608"/>
              <a:ext cx="3730869" cy="31916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7109DBE5-0309-9C2D-095E-252A076E5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33926" y="2363291"/>
              <a:ext cx="3115304" cy="2562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6887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D4E05D-D386-13B1-5D40-31BF3FC73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EE6D5A43-5417-4E74-466F-34DBBA41F9DD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551484B-46DA-EFFC-CAC0-7F39F815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2BC4D16C-9299-033E-1704-E73A8E4FCEBB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19601A1-36A1-3F0D-324A-B83D1701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s-MX" sz="4000" b="1" dirty="0">
                <a:solidFill>
                  <a:srgbClr val="094681"/>
                </a:solidFill>
                <a:latin typeface="Aptos ExtraBold" panose="020B0004020202020204" pitchFamily="34" charset="0"/>
                <a:ea typeface="+mn-ea"/>
                <a:cs typeface="+mn-cs"/>
              </a:rPr>
              <a:t>SISTEMA DE REPORTE DE LA RESPONSABILIDAD EXTENDIDA DEL PRODUCTOR (SISREP)</a:t>
            </a:r>
          </a:p>
        </p:txBody>
      </p:sp>
    </p:spTree>
    <p:extLst>
      <p:ext uri="{BB962C8B-B14F-4D97-AF65-F5344CB8AC3E}">
        <p14:creationId xmlns:p14="http://schemas.microsoft.com/office/powerpoint/2010/main" val="190633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1E17-7311-BB8E-72F8-25F00715B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22435F2B-F43C-A010-5631-81147BEBB432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58ECAB-B295-697D-058A-77633571F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09BB7303-CFD6-BE0A-B2D6-606F6074D0EF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AE35AD-F339-3EF0-AF1C-953646AA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B17FC2-E281-C808-8232-ADDD9BC5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5120"/>
            <a:ext cx="12192000" cy="597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17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B687E-D95F-4E63-9F83-DD8F40DFE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53101B8-9CA6-F73B-80D4-1426731CD51D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F261F6-68E3-1FE5-4499-3E17D180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80CAFC55-150A-C480-8C01-F6E0247AF53A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7A1B83E-A8FF-2AEC-9ABD-EA609472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6A4FE4-FADF-382E-6DA8-A082B7DC2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7E633F7-62AB-5BCF-0666-6AF9E548C7C3}"/>
              </a:ext>
            </a:extLst>
          </p:cNvPr>
          <p:cNvSpPr/>
          <p:nvPr/>
        </p:nvSpPr>
        <p:spPr>
          <a:xfrm>
            <a:off x="3270811" y="3684568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5969E81-E71A-3440-35DD-3ABDBA492A0F}"/>
              </a:ext>
            </a:extLst>
          </p:cNvPr>
          <p:cNvSpPr/>
          <p:nvPr/>
        </p:nvSpPr>
        <p:spPr>
          <a:xfrm>
            <a:off x="1163589" y="5257939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289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87CE1-8905-1E00-3878-F48F609E7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6EFF3A1-16E2-046D-9C6B-F5C85B7E6277}"/>
              </a:ext>
            </a:extLst>
          </p:cNvPr>
          <p:cNvSpPr>
            <a:spLocks noGrp="1"/>
          </p:cNvSpPr>
          <p:nvPr/>
        </p:nvSpPr>
        <p:spPr>
          <a:xfrm>
            <a:off x="2842055" y="2370738"/>
            <a:ext cx="4039629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s-CL" sz="1800" kern="0" dirty="0">
              <a:solidFill>
                <a:srgbClr val="4C6598">
                  <a:lumMod val="75000"/>
                </a:srgbClr>
              </a:solidFill>
              <a:latin typeface="gobCL" pitchFamily="2" charset="77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7EA934-E6D0-CF18-5528-8454F7D9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6" y="0"/>
            <a:ext cx="2336800" cy="190500"/>
          </a:xfrm>
          <a:prstGeom prst="rect">
            <a:avLst/>
          </a:prstGeom>
        </p:spPr>
      </p:pic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2CE02156-C5A4-80AE-1AB9-4B688B768A03}"/>
              </a:ext>
            </a:extLst>
          </p:cNvPr>
          <p:cNvSpPr txBox="1">
            <a:spLocks/>
          </p:cNvSpPr>
          <p:nvPr/>
        </p:nvSpPr>
        <p:spPr>
          <a:xfrm>
            <a:off x="660374" y="2384096"/>
            <a:ext cx="5410198" cy="3979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rgbClr val="5B9BD5">
                  <a:lumMod val="75000"/>
                </a:srgbClr>
              </a:solidFill>
              <a:latin typeface="GOBCL-LIGHT" panose="02000603050000020004" pitchFamily="2" charset="77"/>
            </a:endParaRP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02A7FB3F-F948-3867-A4F3-DAFA7D303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69AB74-649F-4B96-C8FD-595382F05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6" y="0"/>
            <a:ext cx="12156676" cy="6858000"/>
          </a:xfrm>
          <a:prstGeom prst="rect">
            <a:avLst/>
          </a:prstGeom>
        </p:spPr>
      </p:pic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504366D-411E-B244-35CB-BFA9D4814F54}"/>
              </a:ext>
            </a:extLst>
          </p:cNvPr>
          <p:cNvSpPr/>
          <p:nvPr/>
        </p:nvSpPr>
        <p:spPr>
          <a:xfrm>
            <a:off x="2083850" y="3199936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3747312D-8057-C81D-DC70-2139A7E4D7B8}"/>
              </a:ext>
            </a:extLst>
          </p:cNvPr>
          <p:cNvSpPr/>
          <p:nvPr/>
        </p:nvSpPr>
        <p:spPr>
          <a:xfrm>
            <a:off x="2030943" y="2072458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6B1A4B42-CB12-B046-173E-288AB0BF0A38}"/>
              </a:ext>
            </a:extLst>
          </p:cNvPr>
          <p:cNvSpPr/>
          <p:nvPr/>
        </p:nvSpPr>
        <p:spPr>
          <a:xfrm>
            <a:off x="2514148" y="4167553"/>
            <a:ext cx="214057" cy="219576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7F4DECC3-5D5E-B620-95E6-09E635F513D2}"/>
              </a:ext>
            </a:extLst>
          </p:cNvPr>
          <p:cNvSpPr/>
          <p:nvPr/>
        </p:nvSpPr>
        <p:spPr>
          <a:xfrm>
            <a:off x="1555454" y="5043815"/>
            <a:ext cx="74073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156CB30-A5EF-9CD7-6B89-C7855EAD25E2}"/>
              </a:ext>
            </a:extLst>
          </p:cNvPr>
          <p:cNvSpPr/>
          <p:nvPr/>
        </p:nvSpPr>
        <p:spPr>
          <a:xfrm>
            <a:off x="2856471" y="718443"/>
            <a:ext cx="9187962" cy="1358242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3467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3845</TotalTime>
  <Words>613</Words>
  <Application>Microsoft Office PowerPoint</Application>
  <PresentationFormat>Panorámica</PresentationFormat>
  <Paragraphs>40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Aptos ExtraBold</vt:lpstr>
      <vt:lpstr>Arial</vt:lpstr>
      <vt:lpstr>Calibri</vt:lpstr>
      <vt:lpstr>Calibri Light</vt:lpstr>
      <vt:lpstr>gobCL</vt:lpstr>
      <vt:lpstr>GOBCL-LIGHT</vt:lpstr>
      <vt:lpstr>Tahoma</vt:lpstr>
      <vt:lpstr>Wingdings</vt:lpstr>
      <vt:lpstr>Tema de Office</vt:lpstr>
      <vt:lpstr> Taller de Asistencia al Cumplimiento dirigido a Sistemas de Gestión:  Habilitación Sistema de Reporte de la Responsabilidad Extendida del Productor (SISREP–SMA)   26 de marzo de 2025 </vt:lpstr>
      <vt:lpstr>INTRODUCCIÓN</vt:lpstr>
      <vt:lpstr>TRAZABILIDAD Y REPORTABILIDAD REP:  Sistema de Reporte de la Responsabilidad Extendida del Productor (SISREP)</vt:lpstr>
      <vt:lpstr>TRAZABILIDAD Y REPORTABILIDAD REP:  Cronograma de implementación</vt:lpstr>
      <vt:lpstr>TRAZABILIDAD Y REPORTABILIDAD REP:  Resultados esperados de plataforma SISREP-SMA</vt:lpstr>
      <vt:lpstr>SISTEMA DE REPORTE DE LA RESPONSABILIDAD EXTENDIDA DEL PRODUCTOR (SISREP)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Christian Calderón Duarte</cp:lastModifiedBy>
  <cp:revision>321</cp:revision>
  <cp:lastPrinted>2025-01-06T19:04:24Z</cp:lastPrinted>
  <dcterms:created xsi:type="dcterms:W3CDTF">2022-04-07T20:55:49Z</dcterms:created>
  <dcterms:modified xsi:type="dcterms:W3CDTF">2025-04-03T21:09:56Z</dcterms:modified>
</cp:coreProperties>
</file>