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74" r:id="rId1"/>
  </p:sldMasterIdLst>
  <p:notesMasterIdLst>
    <p:notesMasterId r:id="rId16"/>
  </p:notesMasterIdLst>
  <p:sldIdLst>
    <p:sldId id="256" r:id="rId2"/>
    <p:sldId id="667" r:id="rId3"/>
    <p:sldId id="2016" r:id="rId4"/>
    <p:sldId id="2012" r:id="rId5"/>
    <p:sldId id="2015" r:id="rId6"/>
    <p:sldId id="707" r:id="rId7"/>
    <p:sldId id="2017" r:id="rId8"/>
    <p:sldId id="2018" r:id="rId9"/>
    <p:sldId id="2019" r:id="rId10"/>
    <p:sldId id="2020" r:id="rId11"/>
    <p:sldId id="2021" r:id="rId12"/>
    <p:sldId id="2022" r:id="rId13"/>
    <p:sldId id="708" r:id="rId14"/>
    <p:sldId id="262" r:id="rId15"/>
  </p:sldIdLst>
  <p:sldSz cx="12192000" cy="6858000"/>
  <p:notesSz cx="7010400" cy="92964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6D574E7E-AA84-BD4E-AB10-F59F808A5F26}">
          <p14:sldIdLst>
            <p14:sldId id="256"/>
            <p14:sldId id="667"/>
            <p14:sldId id="2016"/>
            <p14:sldId id="2012"/>
            <p14:sldId id="2015"/>
            <p14:sldId id="707"/>
            <p14:sldId id="2017"/>
            <p14:sldId id="2018"/>
            <p14:sldId id="2019"/>
            <p14:sldId id="2020"/>
            <p14:sldId id="2021"/>
            <p14:sldId id="2022"/>
            <p14:sldId id="708"/>
            <p14:sldId id="26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66"/>
    <a:srgbClr val="1F4E79"/>
    <a:srgbClr val="2E75B6"/>
    <a:srgbClr val="EFF5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628" autoAdjust="0"/>
    <p:restoredTop sz="96433" autoAdjust="0"/>
  </p:normalViewPr>
  <p:slideViewPr>
    <p:cSldViewPr snapToGrid="0" snapToObjects="1">
      <p:cViewPr varScale="1">
        <p:scale>
          <a:sx n="109" d="100"/>
          <a:sy n="109" d="100"/>
        </p:scale>
        <p:origin x="1092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113" d="100"/>
          <a:sy n="113" d="100"/>
        </p:scale>
        <p:origin x="524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FAE3B76-87F5-254E-89CC-A8AB263DAC8D}" type="datetimeFigureOut">
              <a:rPr lang="es-CL" smtClean="0"/>
              <a:t>03-04-2025</a:t>
            </a:fld>
            <a:endParaRPr lang="es-C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s-C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2EB3271-DEC8-5841-91D3-46E3BD74416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36021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El control y seguimiento de la responsabilidad extendida del productor</a:t>
            </a:r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EB3271-DEC8-5841-91D3-46E3BD744166}" type="slidenum">
              <a:rPr lang="es-CL" smtClean="0"/>
              <a:t>1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76690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6ED6F-B1C2-92FC-74DB-7E76C48C30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5F9EEAB8-BF55-7473-2EB4-62369944F0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B6F84F5-349E-05F0-6F5B-4723B8950A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El protagonista principal en la ley 20920 es el productor, quien cumple sus metas por medio de un sistema de gestión</a:t>
            </a:r>
          </a:p>
          <a:p>
            <a:endParaRPr lang="es-ES" dirty="0"/>
          </a:p>
          <a:p>
            <a:r>
              <a:rPr lang="es-ES" dirty="0"/>
              <a:t>La ley se refiere también a otros roles que participan en la cadena de comercialización de productos prioritarios y en la cadena de manejo de residuos</a:t>
            </a:r>
            <a:endParaRPr lang="es-CL" dirty="0"/>
          </a:p>
          <a:p>
            <a:endParaRPr lang="es-C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1F1D5BF-8A1E-152A-60BB-F1B8A6A50E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EB3271-DEC8-5841-91D3-46E3BD744166}" type="slidenum">
              <a:rPr lang="es-CL" smtClean="0"/>
              <a:t>3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445341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DA0B7-D4D7-654E-19CA-6C019E78EC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A162019-BAE5-5C0A-0B8D-0AE30FC1F9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1C984ED-6A1E-24C7-533B-E3B231DBE2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 entrega de los reportes, por parte de los sistemas de gestión ya sea individuales o colectivos, le permitirá a la SMA:</a:t>
            </a:r>
          </a:p>
          <a:p>
            <a:endParaRPr lang="es-C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6093F3B-8DF9-2CC2-7858-5F3D63B230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EB3271-DEC8-5841-91D3-46E3BD744166}" type="slidenum">
              <a:rPr lang="es-CL" smtClean="0"/>
              <a:t>5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68818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02AD44-B089-AB4D-B988-E4D9D3171B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9E5DE69-40D8-A949-8092-C4A483BF53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AC2FCC9-CD5E-6B4E-A05E-217106559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6CA2A-21CC-1F49-AF07-F2622CFB03C3}" type="datetimeFigureOut">
              <a:rPr lang="es-CL" smtClean="0"/>
              <a:t>03-04-2025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9D04246-38A1-6745-84E6-571460223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E3022B5-8DFE-A943-80B4-EB294CF41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D2BAC-7F26-FE44-9516-A7CEFE10744F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34968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EE4AE0-5C37-FD48-BFED-C6E06D109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C6C0485-8736-2540-B234-B807F3595B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FF148DB-DB3F-AB43-8C98-AFC51FA5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6CA2A-21CC-1F49-AF07-F2622CFB03C3}" type="datetimeFigureOut">
              <a:rPr lang="es-CL" smtClean="0"/>
              <a:t>03-04-2025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46C7A09-7D62-6946-84E2-BA0726D2A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2FDA91-4CFF-1345-B5A4-3B3D49C5E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D2BAC-7F26-FE44-9516-A7CEFE10744F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63379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E104CE0-7725-9645-8BFF-057D4F22AE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4CEDAAD-B03D-8041-8606-2F4C0B15A9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AEFC87F-1DB3-2847-8FB0-EDF0B6AFF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6CA2A-21CC-1F49-AF07-F2622CFB03C3}" type="datetimeFigureOut">
              <a:rPr lang="es-CL" smtClean="0"/>
              <a:t>03-04-2025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2E93857-AED6-6443-930D-46E08EA10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63A734A-66FE-6C4E-BAF7-B8BA912D7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D2BAC-7F26-FE44-9516-A7CEFE10744F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69045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5C5DA1-E93B-C846-B890-8A6DCE0DA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B056428-7A8E-3B41-9295-64582BB887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52E7A7-5B33-1841-9187-6A53BBFD0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6CA2A-21CC-1F49-AF07-F2622CFB03C3}" type="datetimeFigureOut">
              <a:rPr lang="es-CL" smtClean="0"/>
              <a:t>03-04-2025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07F7519-9C81-EC42-AC94-F71F481C5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9FD163A-D840-6240-AC2D-7FA794182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D2BAC-7F26-FE44-9516-A7CEFE10744F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752262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5C41AD-CA43-4343-9258-CADC33D5B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D723B9E-7C57-804E-B752-55DAA244A3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C47857F-22B0-F243-9493-02954D49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6CA2A-21CC-1F49-AF07-F2622CFB03C3}" type="datetimeFigureOut">
              <a:rPr lang="es-CL" smtClean="0"/>
              <a:t>03-04-2025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DF8D1A4-436F-DC41-AA92-AB6E52646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F29D279-F36E-694D-86CA-DF6D72662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D2BAC-7F26-FE44-9516-A7CEFE10744F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30945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1D4EB6-81E6-AA43-B264-C8B9962A8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3770D27-1A20-CE4F-B226-84DF56A33E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8E08D20-B925-D744-8B50-052DE536E0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459BE6F-3D4B-5E4A-99A1-6BF0A8651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6CA2A-21CC-1F49-AF07-F2622CFB03C3}" type="datetimeFigureOut">
              <a:rPr lang="es-CL" smtClean="0"/>
              <a:t>03-04-2025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5CE9680-3D25-2643-90AD-306430663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63889CE-CF8A-224D-9629-18C18295E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D2BAC-7F26-FE44-9516-A7CEFE10744F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49276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A5697E-F629-154B-9C77-7067D0F22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F0B4C48-5494-9740-9119-6629D63561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6B60DF-6688-FA44-AA5E-D7E998B515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A0116CC-7969-8D4B-937C-BDB909DEE9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D20A1F6-2721-944D-8805-26FA43794A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FAF9A7D-951F-2749-A830-C8FB39225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6CA2A-21CC-1F49-AF07-F2622CFB03C3}" type="datetimeFigureOut">
              <a:rPr lang="es-CL" smtClean="0"/>
              <a:t>03-04-2025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FBDC83F-4CFF-FE45-9F3C-D06B39CE9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C935DB8-0601-3E49-80FF-F8760ED4B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D2BAC-7F26-FE44-9516-A7CEFE10744F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30599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3C92A1-6A4E-7B47-9AC1-E007397B9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B23E873-CC25-0A4F-94D2-9D6008F8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6CA2A-21CC-1F49-AF07-F2622CFB03C3}" type="datetimeFigureOut">
              <a:rPr lang="es-CL" smtClean="0"/>
              <a:t>03-04-2025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506469C-AF00-9948-8559-E16383179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8E89C83-4D43-9145-B9EC-CE5CAE005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D2BAC-7F26-FE44-9516-A7CEFE10744F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71678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7370F62-B4F6-F040-91E0-4CB53AE07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6CA2A-21CC-1F49-AF07-F2622CFB03C3}" type="datetimeFigureOut">
              <a:rPr lang="es-CL" smtClean="0"/>
              <a:t>03-04-2025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B4A50EE-4FAE-BB43-8082-4330BF7B0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E1042F2-AFDF-CC43-B88E-EF83C801E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D2BAC-7F26-FE44-9516-A7CEFE10744F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669958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F143A1-F684-D549-8B08-B8EBDE21E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9DAAF9E-2663-E74D-B88C-F589F37819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6490CB2-EECD-9442-A260-EE4BF40DB4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D9A3C2E-852A-0846-80E1-71038C3CC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6CA2A-21CC-1F49-AF07-F2622CFB03C3}" type="datetimeFigureOut">
              <a:rPr lang="es-CL" smtClean="0"/>
              <a:t>03-04-2025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E718D16-3B4C-6649-B518-D90FF7F4C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73BCBE1-B90E-E248-A1F7-D1AC895EB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D2BAC-7F26-FE44-9516-A7CEFE10744F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31598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3AB7B5-1D39-764B-B7A5-9AD561523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5583437-5A00-194F-B5CE-45EBE75B95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C689C3-19CC-AF4D-9BE6-D426922E36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9F99AC7-82C6-ED4C-ACED-FF8408B19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6CA2A-21CC-1F49-AF07-F2622CFB03C3}" type="datetimeFigureOut">
              <a:rPr lang="es-CL" smtClean="0"/>
              <a:t>03-04-2025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7AF3114-AF4D-F64D-A6BF-C5C6CF76B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BEFBCAE-2AAB-B549-9C10-71069C434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D2BAC-7F26-FE44-9516-A7CEFE10744F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27624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8B13CDB-F2A0-0D4D-A352-07D81D79F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D0DF888-6942-AB4E-AAF4-9B92B1929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0C5F538-8690-E144-8ECB-31A30FD7DC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96CA2A-21CC-1F49-AF07-F2622CFB03C3}" type="datetimeFigureOut">
              <a:rPr lang="es-CL" smtClean="0"/>
              <a:t>03-04-2025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D110ACD-E431-4447-B96D-76E1464DC1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B6B36C1-D357-C945-A6F9-5333C15118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CD2BAC-7F26-FE44-9516-A7CEFE10744F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88917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3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C4007022-25F9-F590-9AEC-D89BE98898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9676" y="540123"/>
            <a:ext cx="1447800" cy="381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CADF7B34-6711-079D-11FF-4AED0F1984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7600" y="0"/>
            <a:ext cx="2336800" cy="190500"/>
          </a:xfrm>
          <a:prstGeom prst="rect">
            <a:avLst/>
          </a:prstGeom>
        </p:spPr>
      </p:pic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1743808" y="2168648"/>
            <a:ext cx="9144000" cy="2387600"/>
          </a:xfrm>
        </p:spPr>
        <p:txBody>
          <a:bodyPr>
            <a:normAutofit fontScale="90000"/>
          </a:bodyPr>
          <a:lstStyle/>
          <a:p>
            <a:br>
              <a:rPr lang="es-E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s-MX" sz="3600" b="1" dirty="0">
                <a:solidFill>
                  <a:srgbClr val="094681"/>
                </a:solidFill>
                <a:latin typeface="Aptos ExtraBold" panose="020B0004020202020204" pitchFamily="34" charset="0"/>
                <a:ea typeface="+mn-ea"/>
                <a:cs typeface="+mn-cs"/>
              </a:rPr>
              <a:t>Taller de Asistencia al Cumplimiento dirigido a Sistemas de Gestión:</a:t>
            </a:r>
            <a:br>
              <a:rPr lang="es-MX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es-MX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s-MX" sz="2700" b="1" dirty="0">
                <a:solidFill>
                  <a:srgbClr val="094681"/>
                </a:solidFill>
                <a:latin typeface="Aptos ExtraBold" panose="020B0004020202020204" pitchFamily="34" charset="0"/>
                <a:ea typeface="+mn-ea"/>
                <a:cs typeface="+mn-cs"/>
              </a:rPr>
              <a:t>Habilitación Sistema de Reporte de la Responsabilidad Extendida del Productor (SISREP–SMA)</a:t>
            </a:r>
            <a:br>
              <a:rPr lang="es-MX" sz="2700" b="1" dirty="0">
                <a:solidFill>
                  <a:srgbClr val="094681"/>
                </a:solidFill>
                <a:latin typeface="Aptos ExtraBold" panose="020B0004020202020204" pitchFamily="34" charset="0"/>
                <a:ea typeface="+mn-ea"/>
                <a:cs typeface="+mn-cs"/>
              </a:rPr>
            </a:br>
            <a:br>
              <a:rPr lang="es-MX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es-MX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s-MX" sz="2200" b="1" dirty="0">
                <a:solidFill>
                  <a:schemeClr val="accent1">
                    <a:lumMod val="75000"/>
                  </a:schemeClr>
                </a:solidFill>
                <a:latin typeface="gobCL" pitchFamily="2" charset="77"/>
                <a:ea typeface="+mn-ea"/>
                <a:cs typeface="+mn-cs"/>
              </a:rPr>
              <a:t>26 de marzo de 2025</a:t>
            </a:r>
            <a:br>
              <a:rPr lang="es-MX" sz="2200" b="1" dirty="0">
                <a:solidFill>
                  <a:schemeClr val="accent1">
                    <a:lumMod val="75000"/>
                  </a:schemeClr>
                </a:solidFill>
                <a:latin typeface="gobCL" pitchFamily="2" charset="77"/>
                <a:ea typeface="+mn-ea"/>
                <a:cs typeface="+mn-cs"/>
              </a:rPr>
            </a:br>
            <a:endParaRPr lang="es-CL" sz="2200" b="1" dirty="0">
              <a:solidFill>
                <a:schemeClr val="accent1">
                  <a:lumMod val="75000"/>
                </a:schemeClr>
              </a:solidFill>
              <a:latin typeface="gobCL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16655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57ABDE-6F59-E0F3-5063-CB3DE0F02B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contenido 2">
            <a:extLst>
              <a:ext uri="{FF2B5EF4-FFF2-40B4-BE49-F238E27FC236}">
                <a16:creationId xmlns:a16="http://schemas.microsoft.com/office/drawing/2014/main" id="{621DC536-0DC3-56BF-6B09-D6C38703C73A}"/>
              </a:ext>
            </a:extLst>
          </p:cNvPr>
          <p:cNvSpPr>
            <a:spLocks noGrp="1"/>
          </p:cNvSpPr>
          <p:nvPr/>
        </p:nvSpPr>
        <p:spPr>
          <a:xfrm>
            <a:off x="2842055" y="2370738"/>
            <a:ext cx="4039629" cy="3979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7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CL" sz="1800" kern="0" dirty="0">
              <a:solidFill>
                <a:srgbClr val="4C6598">
                  <a:lumMod val="75000"/>
                </a:srgbClr>
              </a:solidFill>
              <a:latin typeface="gobCL" pitchFamily="2" charset="77"/>
            </a:endParaRPr>
          </a:p>
        </p:txBody>
      </p:sp>
      <p:sp>
        <p:nvSpPr>
          <p:cNvPr id="4" name="Marcador de contenido 16">
            <a:extLst>
              <a:ext uri="{FF2B5EF4-FFF2-40B4-BE49-F238E27FC236}">
                <a16:creationId xmlns:a16="http://schemas.microsoft.com/office/drawing/2014/main" id="{B3EC4805-DB05-823D-2464-64823FBAD8DF}"/>
              </a:ext>
            </a:extLst>
          </p:cNvPr>
          <p:cNvSpPr txBox="1">
            <a:spLocks/>
          </p:cNvSpPr>
          <p:nvPr/>
        </p:nvSpPr>
        <p:spPr>
          <a:xfrm>
            <a:off x="660374" y="2384096"/>
            <a:ext cx="5410198" cy="3979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L" sz="2400" dirty="0">
              <a:solidFill>
                <a:srgbClr val="5B9BD5">
                  <a:lumMod val="75000"/>
                </a:srgbClr>
              </a:solidFill>
              <a:latin typeface="GOBCL-LIGHT" panose="02000603050000020004" pitchFamily="2" charset="77"/>
            </a:endParaRPr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EB60DEE6-9B0F-0CD4-37E6-4C043E72C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31489D6-FADD-CB61-0EA0-4A1A1C487F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29637"/>
          </a:xfrm>
          <a:prstGeom prst="rect">
            <a:avLst/>
          </a:prstGeom>
        </p:spPr>
      </p:pic>
      <p:sp>
        <p:nvSpPr>
          <p:cNvPr id="7" name="Flecha: a la derecha 6">
            <a:extLst>
              <a:ext uri="{FF2B5EF4-FFF2-40B4-BE49-F238E27FC236}">
                <a16:creationId xmlns:a16="http://schemas.microsoft.com/office/drawing/2014/main" id="{873210EE-7AC1-2F44-8EF4-BDA54A3D1A34}"/>
              </a:ext>
            </a:extLst>
          </p:cNvPr>
          <p:cNvSpPr/>
          <p:nvPr/>
        </p:nvSpPr>
        <p:spPr>
          <a:xfrm>
            <a:off x="2101325" y="4118033"/>
            <a:ext cx="740730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9" name="Flecha: a la derecha 8">
            <a:extLst>
              <a:ext uri="{FF2B5EF4-FFF2-40B4-BE49-F238E27FC236}">
                <a16:creationId xmlns:a16="http://schemas.microsoft.com/office/drawing/2014/main" id="{7215FE39-0956-93AE-E5C5-E3A8AC8FE573}"/>
              </a:ext>
            </a:extLst>
          </p:cNvPr>
          <p:cNvSpPr/>
          <p:nvPr/>
        </p:nvSpPr>
        <p:spPr>
          <a:xfrm>
            <a:off x="2101325" y="5814392"/>
            <a:ext cx="740730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3828BE84-9AD8-7B38-9BB5-328214297D13}"/>
              </a:ext>
            </a:extLst>
          </p:cNvPr>
          <p:cNvSpPr/>
          <p:nvPr/>
        </p:nvSpPr>
        <p:spPr>
          <a:xfrm>
            <a:off x="2704585" y="743450"/>
            <a:ext cx="9314500" cy="571534"/>
          </a:xfrm>
          <a:prstGeom prst="rect">
            <a:avLst/>
          </a:prstGeom>
          <a:noFill/>
          <a:ln w="28575">
            <a:solidFill>
              <a:srgbClr val="FF0000"/>
            </a:solidFill>
            <a:prstDash val="lgDash"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6" name="Flecha: a la derecha 15">
            <a:extLst>
              <a:ext uri="{FF2B5EF4-FFF2-40B4-BE49-F238E27FC236}">
                <a16:creationId xmlns:a16="http://schemas.microsoft.com/office/drawing/2014/main" id="{0E7BC33D-B2FB-6D50-DB89-6A75CDF13B75}"/>
              </a:ext>
            </a:extLst>
          </p:cNvPr>
          <p:cNvSpPr/>
          <p:nvPr/>
        </p:nvSpPr>
        <p:spPr>
          <a:xfrm rot="5400000">
            <a:off x="3079706" y="392145"/>
            <a:ext cx="571534" cy="484632"/>
          </a:xfrm>
          <a:prstGeom prst="rightArrow">
            <a:avLst/>
          </a:prstGeom>
          <a:solidFill>
            <a:srgbClr val="FF99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srgbClr val="FF0000"/>
              </a:solidFill>
            </a:endParaRPr>
          </a:p>
        </p:txBody>
      </p:sp>
      <p:sp>
        <p:nvSpPr>
          <p:cNvPr id="17" name="Flecha: a la derecha 16">
            <a:extLst>
              <a:ext uri="{FF2B5EF4-FFF2-40B4-BE49-F238E27FC236}">
                <a16:creationId xmlns:a16="http://schemas.microsoft.com/office/drawing/2014/main" id="{4D59E650-25D3-256D-9416-39ABACEF2D79}"/>
              </a:ext>
            </a:extLst>
          </p:cNvPr>
          <p:cNvSpPr/>
          <p:nvPr/>
        </p:nvSpPr>
        <p:spPr>
          <a:xfrm rot="5400000">
            <a:off x="7157871" y="392145"/>
            <a:ext cx="571534" cy="484632"/>
          </a:xfrm>
          <a:prstGeom prst="rightArrow">
            <a:avLst/>
          </a:prstGeom>
          <a:solidFill>
            <a:srgbClr val="FF99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srgbClr val="FF0000"/>
              </a:solidFill>
            </a:endParaRPr>
          </a:p>
        </p:txBody>
      </p:sp>
      <p:sp>
        <p:nvSpPr>
          <p:cNvPr id="18" name="Flecha: a la derecha 17">
            <a:extLst>
              <a:ext uri="{FF2B5EF4-FFF2-40B4-BE49-F238E27FC236}">
                <a16:creationId xmlns:a16="http://schemas.microsoft.com/office/drawing/2014/main" id="{DF7FF628-BE8F-7D28-8953-96B8133F5305}"/>
              </a:ext>
            </a:extLst>
          </p:cNvPr>
          <p:cNvSpPr/>
          <p:nvPr/>
        </p:nvSpPr>
        <p:spPr>
          <a:xfrm rot="5400000">
            <a:off x="11236036" y="392145"/>
            <a:ext cx="571534" cy="484632"/>
          </a:xfrm>
          <a:prstGeom prst="rightArrow">
            <a:avLst/>
          </a:prstGeom>
          <a:solidFill>
            <a:srgbClr val="FF99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20247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BF13E7-9004-DC71-0F4A-AC3F414F4C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contenido 2">
            <a:extLst>
              <a:ext uri="{FF2B5EF4-FFF2-40B4-BE49-F238E27FC236}">
                <a16:creationId xmlns:a16="http://schemas.microsoft.com/office/drawing/2014/main" id="{4AC84568-FB3A-E0D8-6691-600342F04F6B}"/>
              </a:ext>
            </a:extLst>
          </p:cNvPr>
          <p:cNvSpPr>
            <a:spLocks noGrp="1"/>
          </p:cNvSpPr>
          <p:nvPr/>
        </p:nvSpPr>
        <p:spPr>
          <a:xfrm>
            <a:off x="2842055" y="2370738"/>
            <a:ext cx="4039629" cy="3979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7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CL" sz="1800" kern="0" dirty="0">
              <a:solidFill>
                <a:srgbClr val="4C6598">
                  <a:lumMod val="75000"/>
                </a:srgbClr>
              </a:solidFill>
              <a:latin typeface="gobCL" pitchFamily="2" charset="77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538D33A-41CD-2C34-936F-5DBA7DC67A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106" y="0"/>
            <a:ext cx="2336800" cy="190500"/>
          </a:xfrm>
          <a:prstGeom prst="rect">
            <a:avLst/>
          </a:prstGeom>
        </p:spPr>
      </p:pic>
      <p:sp>
        <p:nvSpPr>
          <p:cNvPr id="6" name="Título 5">
            <a:extLst>
              <a:ext uri="{FF2B5EF4-FFF2-40B4-BE49-F238E27FC236}">
                <a16:creationId xmlns:a16="http://schemas.microsoft.com/office/drawing/2014/main" id="{18B99D90-F8A9-BB7F-73E2-F0FB09529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F3FBF2A-74FF-ACF6-E2E2-0712D68B57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0" y="0"/>
            <a:ext cx="12185010" cy="6858000"/>
          </a:xfrm>
          <a:prstGeom prst="rect">
            <a:avLst/>
          </a:prstGeom>
        </p:spPr>
      </p:pic>
      <p:sp>
        <p:nvSpPr>
          <p:cNvPr id="3" name="Flecha: a la derecha 2">
            <a:extLst>
              <a:ext uri="{FF2B5EF4-FFF2-40B4-BE49-F238E27FC236}">
                <a16:creationId xmlns:a16="http://schemas.microsoft.com/office/drawing/2014/main" id="{01E2FB8B-F457-3A3A-0B40-03596C525B78}"/>
              </a:ext>
            </a:extLst>
          </p:cNvPr>
          <p:cNvSpPr/>
          <p:nvPr/>
        </p:nvSpPr>
        <p:spPr>
          <a:xfrm>
            <a:off x="2976980" y="3398150"/>
            <a:ext cx="740730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" name="Flecha: a la derecha 3">
            <a:extLst>
              <a:ext uri="{FF2B5EF4-FFF2-40B4-BE49-F238E27FC236}">
                <a16:creationId xmlns:a16="http://schemas.microsoft.com/office/drawing/2014/main" id="{E98FFB91-D2E5-0126-CB85-DA5BE43A14D8}"/>
              </a:ext>
            </a:extLst>
          </p:cNvPr>
          <p:cNvSpPr/>
          <p:nvPr/>
        </p:nvSpPr>
        <p:spPr>
          <a:xfrm>
            <a:off x="2976980" y="4495336"/>
            <a:ext cx="740730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" name="Flecha: a la derecha 6">
            <a:extLst>
              <a:ext uri="{FF2B5EF4-FFF2-40B4-BE49-F238E27FC236}">
                <a16:creationId xmlns:a16="http://schemas.microsoft.com/office/drawing/2014/main" id="{B7CE08CE-C6E9-2277-4F19-087941EC9CB9}"/>
              </a:ext>
            </a:extLst>
          </p:cNvPr>
          <p:cNvSpPr/>
          <p:nvPr/>
        </p:nvSpPr>
        <p:spPr>
          <a:xfrm>
            <a:off x="2976980" y="5180332"/>
            <a:ext cx="740730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9" name="Flecha: a la derecha 8">
            <a:extLst>
              <a:ext uri="{FF2B5EF4-FFF2-40B4-BE49-F238E27FC236}">
                <a16:creationId xmlns:a16="http://schemas.microsoft.com/office/drawing/2014/main" id="{E78774B2-2883-0ED6-09A8-2F46B4C91D66}"/>
              </a:ext>
            </a:extLst>
          </p:cNvPr>
          <p:cNvSpPr/>
          <p:nvPr/>
        </p:nvSpPr>
        <p:spPr>
          <a:xfrm>
            <a:off x="4850552" y="2477889"/>
            <a:ext cx="740730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89B868E1-2D6A-3252-AB75-7713A110DC17}"/>
              </a:ext>
            </a:extLst>
          </p:cNvPr>
          <p:cNvSpPr/>
          <p:nvPr/>
        </p:nvSpPr>
        <p:spPr>
          <a:xfrm>
            <a:off x="3823625" y="1370386"/>
            <a:ext cx="5689652" cy="678708"/>
          </a:xfrm>
          <a:prstGeom prst="rect">
            <a:avLst/>
          </a:prstGeom>
          <a:noFill/>
          <a:ln w="28575">
            <a:solidFill>
              <a:srgbClr val="FF0000"/>
            </a:solidFill>
            <a:prstDash val="lgDash"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1" name="Flecha: a la derecha 10">
            <a:extLst>
              <a:ext uri="{FF2B5EF4-FFF2-40B4-BE49-F238E27FC236}">
                <a16:creationId xmlns:a16="http://schemas.microsoft.com/office/drawing/2014/main" id="{7B94DFBD-885B-E75E-6D09-0E75F2045594}"/>
              </a:ext>
            </a:extLst>
          </p:cNvPr>
          <p:cNvSpPr/>
          <p:nvPr/>
        </p:nvSpPr>
        <p:spPr>
          <a:xfrm rot="5400000">
            <a:off x="6595917" y="1181657"/>
            <a:ext cx="571534" cy="484632"/>
          </a:xfrm>
          <a:prstGeom prst="rightArrow">
            <a:avLst/>
          </a:prstGeom>
          <a:solidFill>
            <a:srgbClr val="FF99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5807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391455-E521-264F-425C-C6956B458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contenido 2">
            <a:extLst>
              <a:ext uri="{FF2B5EF4-FFF2-40B4-BE49-F238E27FC236}">
                <a16:creationId xmlns:a16="http://schemas.microsoft.com/office/drawing/2014/main" id="{358BD8DA-A12D-A83B-50D2-A507DE286191}"/>
              </a:ext>
            </a:extLst>
          </p:cNvPr>
          <p:cNvSpPr>
            <a:spLocks noGrp="1"/>
          </p:cNvSpPr>
          <p:nvPr/>
        </p:nvSpPr>
        <p:spPr>
          <a:xfrm>
            <a:off x="2842055" y="2370738"/>
            <a:ext cx="4039629" cy="3979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7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CL" sz="1800" kern="0" dirty="0">
              <a:solidFill>
                <a:srgbClr val="4C6598">
                  <a:lumMod val="75000"/>
                </a:srgbClr>
              </a:solidFill>
              <a:latin typeface="gobCL" pitchFamily="2" charset="77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58F17FB-9527-0202-0F73-1F623F41B5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106" y="0"/>
            <a:ext cx="2336800" cy="190500"/>
          </a:xfrm>
          <a:prstGeom prst="rect">
            <a:avLst/>
          </a:prstGeom>
        </p:spPr>
      </p:pic>
      <p:sp>
        <p:nvSpPr>
          <p:cNvPr id="4" name="Marcador de contenido 16">
            <a:extLst>
              <a:ext uri="{FF2B5EF4-FFF2-40B4-BE49-F238E27FC236}">
                <a16:creationId xmlns:a16="http://schemas.microsoft.com/office/drawing/2014/main" id="{3387E6D9-4814-54D8-710A-B6A64799ABC5}"/>
              </a:ext>
            </a:extLst>
          </p:cNvPr>
          <p:cNvSpPr txBox="1">
            <a:spLocks/>
          </p:cNvSpPr>
          <p:nvPr/>
        </p:nvSpPr>
        <p:spPr>
          <a:xfrm>
            <a:off x="660374" y="2384096"/>
            <a:ext cx="5410198" cy="3979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L" sz="2400" dirty="0">
              <a:solidFill>
                <a:srgbClr val="5B9BD5">
                  <a:lumMod val="75000"/>
                </a:srgbClr>
              </a:solidFill>
              <a:latin typeface="GOBCL-LIGHT" panose="02000603050000020004" pitchFamily="2" charset="77"/>
            </a:endParaRPr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B6E95935-A601-7929-EFA6-E211CEA79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FCBBEA69-364F-E590-D61F-A2770FDB7D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18321"/>
            <a:ext cx="12192000" cy="6524629"/>
          </a:xfrm>
          <a:prstGeom prst="rect">
            <a:avLst/>
          </a:prstGeom>
        </p:spPr>
      </p:pic>
      <p:sp>
        <p:nvSpPr>
          <p:cNvPr id="3" name="Flecha: a la derecha 2">
            <a:extLst>
              <a:ext uri="{FF2B5EF4-FFF2-40B4-BE49-F238E27FC236}">
                <a16:creationId xmlns:a16="http://schemas.microsoft.com/office/drawing/2014/main" id="{4F4D44EF-CAAF-E0C7-EE75-E759B63CB008}"/>
              </a:ext>
            </a:extLst>
          </p:cNvPr>
          <p:cNvSpPr/>
          <p:nvPr/>
        </p:nvSpPr>
        <p:spPr>
          <a:xfrm>
            <a:off x="1509753" y="1471966"/>
            <a:ext cx="740730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5" name="Flecha: a la derecha 4">
            <a:extLst>
              <a:ext uri="{FF2B5EF4-FFF2-40B4-BE49-F238E27FC236}">
                <a16:creationId xmlns:a16="http://schemas.microsoft.com/office/drawing/2014/main" id="{269EB5DD-B445-93C1-3DBB-69DAB5F532F9}"/>
              </a:ext>
            </a:extLst>
          </p:cNvPr>
          <p:cNvSpPr/>
          <p:nvPr/>
        </p:nvSpPr>
        <p:spPr>
          <a:xfrm rot="5400000">
            <a:off x="8727299" y="1467424"/>
            <a:ext cx="740730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" name="Flecha: a la derecha 6">
            <a:extLst>
              <a:ext uri="{FF2B5EF4-FFF2-40B4-BE49-F238E27FC236}">
                <a16:creationId xmlns:a16="http://schemas.microsoft.com/office/drawing/2014/main" id="{447F9449-8EF4-DB5D-E36A-0BD24E1C0468}"/>
              </a:ext>
            </a:extLst>
          </p:cNvPr>
          <p:cNvSpPr/>
          <p:nvPr/>
        </p:nvSpPr>
        <p:spPr>
          <a:xfrm>
            <a:off x="1509753" y="2078949"/>
            <a:ext cx="740730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504088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C3D045-CACB-6953-8222-C50AACCAB8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contenido 2">
            <a:extLst>
              <a:ext uri="{FF2B5EF4-FFF2-40B4-BE49-F238E27FC236}">
                <a16:creationId xmlns:a16="http://schemas.microsoft.com/office/drawing/2014/main" id="{ED339FB8-8D07-F300-10D5-60F6181EC1C4}"/>
              </a:ext>
            </a:extLst>
          </p:cNvPr>
          <p:cNvSpPr>
            <a:spLocks noGrp="1"/>
          </p:cNvSpPr>
          <p:nvPr/>
        </p:nvSpPr>
        <p:spPr>
          <a:xfrm>
            <a:off x="2842055" y="2370738"/>
            <a:ext cx="4039629" cy="3979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7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CL" sz="1800" kern="0" dirty="0">
              <a:solidFill>
                <a:srgbClr val="4C6598">
                  <a:lumMod val="75000"/>
                </a:srgbClr>
              </a:solidFill>
              <a:latin typeface="gobCL" pitchFamily="2" charset="77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7109298-F375-5FDE-178A-FF1ED58DB9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106" y="0"/>
            <a:ext cx="2336800" cy="190500"/>
          </a:xfrm>
          <a:prstGeom prst="rect">
            <a:avLst/>
          </a:prstGeom>
        </p:spPr>
      </p:pic>
      <p:sp>
        <p:nvSpPr>
          <p:cNvPr id="4" name="Marcador de contenido 16">
            <a:extLst>
              <a:ext uri="{FF2B5EF4-FFF2-40B4-BE49-F238E27FC236}">
                <a16:creationId xmlns:a16="http://schemas.microsoft.com/office/drawing/2014/main" id="{A865F689-1B51-2B4F-4200-C496A3F71E61}"/>
              </a:ext>
            </a:extLst>
          </p:cNvPr>
          <p:cNvSpPr txBox="1">
            <a:spLocks/>
          </p:cNvSpPr>
          <p:nvPr/>
        </p:nvSpPr>
        <p:spPr>
          <a:xfrm>
            <a:off x="660374" y="2384096"/>
            <a:ext cx="5410198" cy="3979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L" sz="2400" dirty="0">
              <a:solidFill>
                <a:srgbClr val="5B9BD5">
                  <a:lumMod val="75000"/>
                </a:srgbClr>
              </a:solidFill>
              <a:latin typeface="GOBCL-LIGHT" panose="02000603050000020004" pitchFamily="2" charset="77"/>
            </a:endParaRPr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545E1F53-3F8A-9C57-B6F5-5AA0802A9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s-ES" sz="4000" b="1" dirty="0">
                <a:solidFill>
                  <a:srgbClr val="094681"/>
                </a:solidFill>
                <a:latin typeface="Aptos ExtraBold" panose="020B0004020202020204" pitchFamily="34" charset="0"/>
                <a:ea typeface="+mn-ea"/>
                <a:cs typeface="+mn-cs"/>
              </a:rPr>
              <a:t>PREGUNTAS</a:t>
            </a:r>
          </a:p>
        </p:txBody>
      </p:sp>
    </p:spTree>
    <p:extLst>
      <p:ext uri="{BB962C8B-B14F-4D97-AF65-F5344CB8AC3E}">
        <p14:creationId xmlns:p14="http://schemas.microsoft.com/office/powerpoint/2010/main" val="12527171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BF83B226-6FD5-CBC9-8C3F-C2B7C2CA2ED9}"/>
              </a:ext>
            </a:extLst>
          </p:cNvPr>
          <p:cNvSpPr/>
          <p:nvPr/>
        </p:nvSpPr>
        <p:spPr>
          <a:xfrm>
            <a:off x="3702051" y="3254434"/>
            <a:ext cx="4787900" cy="361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200"/>
              </a:lnSpc>
            </a:pPr>
            <a:r>
              <a:rPr lang="es-ES_tradnl" sz="1500" b="1" dirty="0">
                <a:solidFill>
                  <a:schemeClr val="accent1">
                    <a:lumMod val="75000"/>
                  </a:schemeClr>
                </a:solidFill>
                <a:latin typeface="gobCL" pitchFamily="2" charset="77"/>
                <a:ea typeface="Source Sans Pro" charset="0"/>
                <a:cs typeface="Source Sans Pro" charset="0"/>
              </a:rPr>
              <a:t>Sitio web: </a:t>
            </a:r>
            <a:r>
              <a:rPr lang="es-ES_tradnl" sz="1500" b="1" dirty="0" err="1">
                <a:solidFill>
                  <a:schemeClr val="accent1">
                    <a:lumMod val="75000"/>
                  </a:schemeClr>
                </a:solidFill>
                <a:latin typeface="gobCL" pitchFamily="2" charset="77"/>
                <a:ea typeface="Source Sans Pro" charset="0"/>
                <a:cs typeface="Source Sans Pro" charset="0"/>
              </a:rPr>
              <a:t>portal.sma.gob.cl</a:t>
            </a:r>
            <a:endParaRPr lang="es-ES_tradnl" sz="1500" b="1" dirty="0">
              <a:solidFill>
                <a:schemeClr val="accent1">
                  <a:lumMod val="75000"/>
                </a:schemeClr>
              </a:solidFill>
              <a:latin typeface="gobCL" pitchFamily="2" charset="77"/>
              <a:ea typeface="Source Sans Pro" charset="0"/>
              <a:cs typeface="Source Sans Pro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269D204-4321-B873-CD3B-B888145B90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8134" y="3727035"/>
            <a:ext cx="2928624" cy="83502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3609772-157B-FEB1-8871-6C2112B4E6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7600" y="0"/>
            <a:ext cx="2336800" cy="1905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23270BF4-BC78-B325-3304-7493B5D33B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00593" y="5195700"/>
            <a:ext cx="3990813" cy="1308846"/>
          </a:xfrm>
          <a:prstGeom prst="rect">
            <a:avLst/>
          </a:prstGeom>
        </p:spPr>
      </p:pic>
      <p:pic>
        <p:nvPicPr>
          <p:cNvPr id="5" name="Picture 2" descr="imagen">
            <a:extLst>
              <a:ext uri="{FF2B5EF4-FFF2-40B4-BE49-F238E27FC236}">
                <a16:creationId xmlns:a16="http://schemas.microsoft.com/office/drawing/2014/main" id="{ACAC1CFB-FE8E-2F55-3861-90BF340CB3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9981" y="1389719"/>
            <a:ext cx="3781425" cy="169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7631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contenido 2">
            <a:extLst>
              <a:ext uri="{FF2B5EF4-FFF2-40B4-BE49-F238E27FC236}">
                <a16:creationId xmlns:a16="http://schemas.microsoft.com/office/drawing/2014/main" id="{29467BAA-E74F-ED4F-8D86-6EC289388837}"/>
              </a:ext>
            </a:extLst>
          </p:cNvPr>
          <p:cNvSpPr>
            <a:spLocks noGrp="1"/>
          </p:cNvSpPr>
          <p:nvPr/>
        </p:nvSpPr>
        <p:spPr>
          <a:xfrm>
            <a:off x="2842055" y="2370738"/>
            <a:ext cx="4039629" cy="3979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7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CL" sz="1800" kern="0" dirty="0">
              <a:solidFill>
                <a:srgbClr val="4C6598">
                  <a:lumMod val="75000"/>
                </a:srgbClr>
              </a:solidFill>
              <a:latin typeface="gobCL" pitchFamily="2" charset="77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3C03054-DE9D-47B7-300D-46312E530A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106" y="0"/>
            <a:ext cx="2336800" cy="190500"/>
          </a:xfrm>
          <a:prstGeom prst="rect">
            <a:avLst/>
          </a:prstGeom>
        </p:spPr>
      </p:pic>
      <p:sp>
        <p:nvSpPr>
          <p:cNvPr id="4" name="Marcador de contenido 16">
            <a:extLst>
              <a:ext uri="{FF2B5EF4-FFF2-40B4-BE49-F238E27FC236}">
                <a16:creationId xmlns:a16="http://schemas.microsoft.com/office/drawing/2014/main" id="{64E756C8-28AB-833C-D5EE-C50ED6E5F599}"/>
              </a:ext>
            </a:extLst>
          </p:cNvPr>
          <p:cNvSpPr txBox="1">
            <a:spLocks/>
          </p:cNvSpPr>
          <p:nvPr/>
        </p:nvSpPr>
        <p:spPr>
          <a:xfrm>
            <a:off x="660374" y="2384096"/>
            <a:ext cx="5410198" cy="3979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L" sz="2400" dirty="0">
              <a:solidFill>
                <a:srgbClr val="5B9BD5">
                  <a:lumMod val="75000"/>
                </a:srgbClr>
              </a:solidFill>
              <a:latin typeface="GOBCL-LIGHT" panose="02000603050000020004" pitchFamily="2" charset="77"/>
            </a:endParaRPr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s-ES" sz="4000" b="1" dirty="0">
                <a:solidFill>
                  <a:srgbClr val="094681"/>
                </a:solidFill>
                <a:latin typeface="Aptos ExtraBold" panose="020B0004020202020204" pitchFamily="34" charset="0"/>
                <a:ea typeface="+mn-ea"/>
                <a:cs typeface="+mn-cs"/>
              </a:rPr>
              <a:t>INTRODUCCIÓN</a:t>
            </a:r>
          </a:p>
        </p:txBody>
      </p:sp>
    </p:spTree>
    <p:extLst>
      <p:ext uri="{BB962C8B-B14F-4D97-AF65-F5344CB8AC3E}">
        <p14:creationId xmlns:p14="http://schemas.microsoft.com/office/powerpoint/2010/main" val="831423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FB565E-A88D-D87D-AD89-77A94BFC18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contenido 2">
            <a:extLst>
              <a:ext uri="{FF2B5EF4-FFF2-40B4-BE49-F238E27FC236}">
                <a16:creationId xmlns:a16="http://schemas.microsoft.com/office/drawing/2014/main" id="{4989CF23-0293-D39C-2E5C-BD2CF158770B}"/>
              </a:ext>
            </a:extLst>
          </p:cNvPr>
          <p:cNvSpPr>
            <a:spLocks noGrp="1"/>
          </p:cNvSpPr>
          <p:nvPr/>
        </p:nvSpPr>
        <p:spPr>
          <a:xfrm>
            <a:off x="2842055" y="2370738"/>
            <a:ext cx="4039629" cy="3979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7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CL" sz="1800" kern="0" dirty="0">
              <a:solidFill>
                <a:srgbClr val="4C6598">
                  <a:lumMod val="75000"/>
                </a:srgbClr>
              </a:solidFill>
              <a:latin typeface="gobCL" pitchFamily="2" charset="77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4DCAE9A-F597-A5F3-F434-AC34B211D5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106" y="0"/>
            <a:ext cx="2336800" cy="190500"/>
          </a:xfrm>
          <a:prstGeom prst="rect">
            <a:avLst/>
          </a:prstGeom>
        </p:spPr>
      </p:pic>
      <p:sp>
        <p:nvSpPr>
          <p:cNvPr id="4" name="Marcador de contenido 16">
            <a:extLst>
              <a:ext uri="{FF2B5EF4-FFF2-40B4-BE49-F238E27FC236}">
                <a16:creationId xmlns:a16="http://schemas.microsoft.com/office/drawing/2014/main" id="{CD7FE2C8-74CE-EB08-A8A9-B4884F278BCD}"/>
              </a:ext>
            </a:extLst>
          </p:cNvPr>
          <p:cNvSpPr txBox="1">
            <a:spLocks/>
          </p:cNvSpPr>
          <p:nvPr/>
        </p:nvSpPr>
        <p:spPr>
          <a:xfrm>
            <a:off x="660374" y="2384096"/>
            <a:ext cx="5410198" cy="3979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L" sz="2400" dirty="0">
              <a:solidFill>
                <a:srgbClr val="5B9BD5">
                  <a:lumMod val="75000"/>
                </a:srgbClr>
              </a:solidFill>
              <a:latin typeface="GOBCL-LIGHT" panose="02000603050000020004" pitchFamily="2" charset="77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05CC537F-BA9A-C02B-3F13-2119611BC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s-ES" sz="2800" b="1" dirty="0">
                <a:solidFill>
                  <a:srgbClr val="094681"/>
                </a:solidFill>
                <a:latin typeface="Aptos ExtraBold" panose="020B0004020202020204" pitchFamily="34" charset="0"/>
                <a:ea typeface="+mn-ea"/>
                <a:cs typeface="+mn-cs"/>
              </a:rPr>
              <a:t>TRAZABILIDAD Y REPORTABILIDAD REP:</a:t>
            </a:r>
            <a:br>
              <a:rPr lang="es-ES" sz="2800" b="1" dirty="0">
                <a:solidFill>
                  <a:srgbClr val="094681"/>
                </a:solidFill>
                <a:latin typeface="Aptos ExtraBold" panose="020B0004020202020204" pitchFamily="34" charset="0"/>
                <a:ea typeface="+mn-ea"/>
                <a:cs typeface="+mn-cs"/>
              </a:rPr>
            </a:br>
            <a:br>
              <a:rPr lang="es-ES" sz="1400" b="1" dirty="0">
                <a:solidFill>
                  <a:srgbClr val="094681"/>
                </a:solidFill>
                <a:latin typeface="Aptos ExtraBold" panose="020B0004020202020204" pitchFamily="34" charset="0"/>
                <a:ea typeface="+mn-ea"/>
                <a:cs typeface="+mn-cs"/>
              </a:rPr>
            </a:br>
            <a:r>
              <a:rPr lang="es-MX" sz="2000" b="1" dirty="0">
                <a:solidFill>
                  <a:srgbClr val="094681"/>
                </a:solidFill>
                <a:latin typeface="Aptos ExtraBold" panose="020B0004020202020204" pitchFamily="34" charset="0"/>
                <a:ea typeface="+mn-ea"/>
                <a:cs typeface="+mn-cs"/>
              </a:rPr>
              <a:t>Sistema de Reporte de la Responsabilidad Extendida del Productor (SISREP)</a:t>
            </a:r>
            <a:endParaRPr lang="es-CL" sz="2000" b="1" dirty="0">
              <a:solidFill>
                <a:srgbClr val="094681"/>
              </a:solidFill>
              <a:latin typeface="Aptos ExtraBold" panose="020B0004020202020204" pitchFamily="34" charset="0"/>
              <a:ea typeface="+mn-ea"/>
              <a:cs typeface="+mn-cs"/>
            </a:endParaRP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4495B90-CA8F-38DF-F579-9B46D11FC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9554" y="2098179"/>
            <a:ext cx="6169269" cy="4667248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es-MX" sz="1400" b="1" dirty="0">
                <a:solidFill>
                  <a:schemeClr val="accent1">
                    <a:lumMod val="75000"/>
                  </a:schemeClr>
                </a:solidFill>
                <a:latin typeface="gobCL" pitchFamily="2" charset="77"/>
              </a:rPr>
              <a:t>La habilitación de la plataforma SISREP, cumple lo instruido por la SMA, a través de: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s-MX" sz="1400" dirty="0">
                <a:solidFill>
                  <a:schemeClr val="accent1">
                    <a:lumMod val="75000"/>
                  </a:schemeClr>
                </a:solidFill>
                <a:latin typeface="gobCL" pitchFamily="2" charset="77"/>
              </a:rPr>
              <a:t>La Resolución Exenta N°2084/2023 (instrucción sobre trazabilidad de datos, reportes mensuales y contenido de los informes de cumplimiento para la REP). 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s-MX" sz="1400" dirty="0">
                <a:solidFill>
                  <a:schemeClr val="accent1">
                    <a:lumMod val="75000"/>
                  </a:schemeClr>
                </a:solidFill>
                <a:latin typeface="gobCL" pitchFamily="2" charset="77"/>
              </a:rPr>
              <a:t>La Resolución Exenta N°2279/2024 (publicada en el D.O. el 12-12-2024), que introduce modificaciones, en los </a:t>
            </a:r>
            <a:r>
              <a:rPr lang="es-MX" sz="1400" b="1" u="sng" dirty="0">
                <a:solidFill>
                  <a:schemeClr val="accent1">
                    <a:lumMod val="75000"/>
                  </a:schemeClr>
                </a:solidFill>
                <a:latin typeface="gobCL" pitchFamily="2" charset="77"/>
              </a:rPr>
              <a:t>plazos para la entrega de reportes</a:t>
            </a:r>
            <a:r>
              <a:rPr lang="es-MX" sz="1400" dirty="0">
                <a:solidFill>
                  <a:schemeClr val="accent1">
                    <a:lumMod val="75000"/>
                  </a:schemeClr>
                </a:solidFill>
                <a:latin typeface="gobCL" pitchFamily="2" charset="77"/>
              </a:rPr>
              <a:t>, complementados con un cronograma que </a:t>
            </a:r>
            <a:r>
              <a:rPr lang="es-MX" sz="1400" b="1" u="sng" dirty="0">
                <a:solidFill>
                  <a:schemeClr val="accent1">
                    <a:lumMod val="75000"/>
                  </a:schemeClr>
                </a:solidFill>
                <a:latin typeface="gobCL" pitchFamily="2" charset="77"/>
              </a:rPr>
              <a:t>establece fechas para registrase y comenzar a reportar información en la plataforma SISREP</a:t>
            </a:r>
            <a:r>
              <a:rPr lang="es-MX" sz="1400" dirty="0">
                <a:solidFill>
                  <a:schemeClr val="accent1">
                    <a:lumMod val="75000"/>
                  </a:schemeClr>
                </a:solidFill>
                <a:latin typeface="gobCL" pitchFamily="2" charset="77"/>
              </a:rPr>
              <a:t>, relativa a la gestión de residuos REP.</a:t>
            </a:r>
          </a:p>
          <a:p>
            <a:pPr>
              <a:lnSpc>
                <a:spcPct val="100000"/>
              </a:lnSpc>
            </a:pPr>
            <a:r>
              <a:rPr lang="es-MX" sz="1400" b="1" dirty="0">
                <a:solidFill>
                  <a:schemeClr val="accent1">
                    <a:lumMod val="75000"/>
                  </a:schemeClr>
                </a:solidFill>
                <a:latin typeface="gobCL" pitchFamily="2" charset="77"/>
              </a:rPr>
              <a:t>Tiene como propósito: </a:t>
            </a:r>
            <a:r>
              <a:rPr lang="es-MX" sz="1400" u="sng" dirty="0">
                <a:solidFill>
                  <a:schemeClr val="accent1">
                    <a:lumMod val="75000"/>
                  </a:schemeClr>
                </a:solidFill>
                <a:latin typeface="gobCL" pitchFamily="2" charset="77"/>
              </a:rPr>
              <a:t>establecer una arquitectura de datos que haga posible el </a:t>
            </a:r>
            <a:r>
              <a:rPr lang="es-MX" sz="1400" b="1" u="sng" dirty="0">
                <a:solidFill>
                  <a:schemeClr val="accent1">
                    <a:lumMod val="75000"/>
                  </a:schemeClr>
                </a:solidFill>
                <a:latin typeface="gobCL" pitchFamily="2" charset="77"/>
              </a:rPr>
              <a:t>control y seguimiento</a:t>
            </a:r>
            <a:r>
              <a:rPr lang="es-MX" sz="1400" u="sng" dirty="0">
                <a:solidFill>
                  <a:schemeClr val="accent1">
                    <a:lumMod val="75000"/>
                  </a:schemeClr>
                </a:solidFill>
                <a:latin typeface="gobCL" pitchFamily="2" charset="77"/>
              </a:rPr>
              <a:t> que corresponde a la SMA</a:t>
            </a:r>
            <a:r>
              <a:rPr lang="es-MX" sz="1400" dirty="0">
                <a:solidFill>
                  <a:schemeClr val="accent1">
                    <a:lumMod val="75000"/>
                  </a:schemeClr>
                </a:solidFill>
                <a:latin typeface="gobCL" pitchFamily="2" charset="77"/>
              </a:rPr>
              <a:t>. </a:t>
            </a:r>
          </a:p>
          <a:p>
            <a:pPr>
              <a:lnSpc>
                <a:spcPct val="100000"/>
              </a:lnSpc>
            </a:pPr>
            <a:endParaRPr lang="es-ES" sz="1400" dirty="0">
              <a:solidFill>
                <a:schemeClr val="accent1">
                  <a:lumMod val="75000"/>
                </a:schemeClr>
              </a:solidFill>
              <a:latin typeface="gobCL" pitchFamily="2" charset="77"/>
            </a:endParaRPr>
          </a:p>
          <a:p>
            <a:pPr>
              <a:lnSpc>
                <a:spcPct val="100000"/>
              </a:lnSpc>
            </a:pPr>
            <a:r>
              <a:rPr lang="es-ES" sz="1400" b="1" dirty="0">
                <a:solidFill>
                  <a:schemeClr val="accent1">
                    <a:lumMod val="75000"/>
                  </a:schemeClr>
                </a:solidFill>
                <a:latin typeface="gobCL" pitchFamily="2" charset="77"/>
              </a:rPr>
              <a:t>Tiene como foco de atención</a:t>
            </a: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gobCL" pitchFamily="2" charset="77"/>
              </a:rPr>
              <a:t>: </a:t>
            </a:r>
            <a:r>
              <a:rPr lang="es-ES" sz="1400" b="1" u="sng" dirty="0">
                <a:solidFill>
                  <a:schemeClr val="accent1">
                    <a:lumMod val="75000"/>
                  </a:schemeClr>
                </a:solidFill>
                <a:latin typeface="gobCL" pitchFamily="2" charset="77"/>
              </a:rPr>
              <a:t>la trazabilidad de los datos </a:t>
            </a: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gobCL" pitchFamily="2" charset="77"/>
              </a:rPr>
              <a:t>en la cadena de </a:t>
            </a:r>
            <a:r>
              <a:rPr lang="es-ES" sz="1400" u="sng" dirty="0">
                <a:solidFill>
                  <a:schemeClr val="accent1">
                    <a:lumMod val="75000"/>
                  </a:schemeClr>
                </a:solidFill>
                <a:latin typeface="gobCL" pitchFamily="2" charset="77"/>
              </a:rPr>
              <a:t>comercialización de productos prioritarios y la cadena de manejo de residuos</a:t>
            </a: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gobCL" pitchFamily="2" charset="77"/>
              </a:rPr>
              <a:t>.</a:t>
            </a:r>
            <a:r>
              <a:rPr lang="es-MX" sz="1400" dirty="0">
                <a:solidFill>
                  <a:schemeClr val="accent1">
                    <a:lumMod val="75000"/>
                  </a:schemeClr>
                </a:solidFill>
                <a:latin typeface="gobCL" pitchFamily="2" charset="77"/>
              </a:rPr>
              <a:t> Desde su generación hasta su disposición final, garantizando una gestión responsable y sostenible.</a:t>
            </a:r>
            <a:endParaRPr lang="es-ES" sz="1400" dirty="0">
              <a:solidFill>
                <a:schemeClr val="accent1">
                  <a:lumMod val="75000"/>
                </a:schemeClr>
              </a:solidFill>
              <a:latin typeface="gobCL" pitchFamily="2" charset="77"/>
            </a:endParaRPr>
          </a:p>
          <a:p>
            <a:pPr>
              <a:lnSpc>
                <a:spcPct val="100000"/>
              </a:lnSpc>
            </a:pPr>
            <a:endParaRPr lang="es-ES" sz="4300" dirty="0">
              <a:solidFill>
                <a:schemeClr val="accent1">
                  <a:lumMod val="75000"/>
                </a:schemeClr>
              </a:solidFill>
              <a:latin typeface="gobCL" pitchFamily="2" charset="77"/>
            </a:endParaRPr>
          </a:p>
          <a:p>
            <a:pPr lvl="1"/>
            <a:endParaRPr lang="es-CL" dirty="0"/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EFF8FD2F-3613-564F-5D77-909EC8E5B5B3}"/>
              </a:ext>
            </a:extLst>
          </p:cNvPr>
          <p:cNvGrpSpPr/>
          <p:nvPr/>
        </p:nvGrpSpPr>
        <p:grpSpPr>
          <a:xfrm>
            <a:off x="8157298" y="1989891"/>
            <a:ext cx="3196502" cy="4326249"/>
            <a:chOff x="7441593" y="1275782"/>
            <a:chExt cx="4512047" cy="5239752"/>
          </a:xfrm>
        </p:grpSpPr>
        <p:sp>
          <p:nvSpPr>
            <p:cNvPr id="7" name="Rectángulo 6">
              <a:extLst>
                <a:ext uri="{FF2B5EF4-FFF2-40B4-BE49-F238E27FC236}">
                  <a16:creationId xmlns:a16="http://schemas.microsoft.com/office/drawing/2014/main" id="{599D0F8B-C15D-1C2C-934F-0F92E3B4FF49}"/>
                </a:ext>
              </a:extLst>
            </p:cNvPr>
            <p:cNvSpPr/>
            <p:nvPr/>
          </p:nvSpPr>
          <p:spPr>
            <a:xfrm>
              <a:off x="7441593" y="1275782"/>
              <a:ext cx="4512047" cy="523975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359AC5F7-5F52-F1DE-3032-7BF13A0B084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854045" y="1406936"/>
              <a:ext cx="3677581" cy="2559211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7226B7C2-001F-E41B-C412-0E7A49098C4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854045" y="4097301"/>
              <a:ext cx="3677582" cy="2274743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1129673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E6F7E683-124B-F13A-3664-F866C7CA94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75C605-575F-2844-8335-164B43557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6072"/>
            <a:ext cx="10635762" cy="132556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s-ES" sz="2800" b="1" dirty="0">
                <a:solidFill>
                  <a:srgbClr val="094681"/>
                </a:solidFill>
                <a:latin typeface="Aptos ExtraBold" panose="020B0004020202020204" pitchFamily="34" charset="0"/>
                <a:ea typeface="+mn-ea"/>
                <a:cs typeface="+mn-cs"/>
              </a:rPr>
              <a:t>TRAZABILIDAD Y REPORTABILIDAD REP:</a:t>
            </a:r>
            <a:br>
              <a:rPr lang="es-ES" sz="1400" b="1" dirty="0">
                <a:solidFill>
                  <a:srgbClr val="094681"/>
                </a:solidFill>
                <a:latin typeface="Aptos ExtraBold" panose="020B0004020202020204" pitchFamily="34" charset="0"/>
                <a:ea typeface="+mn-ea"/>
                <a:cs typeface="+mn-cs"/>
              </a:rPr>
            </a:br>
            <a:br>
              <a:rPr lang="es-ES" sz="1400" b="1" dirty="0">
                <a:solidFill>
                  <a:srgbClr val="094681"/>
                </a:solidFill>
                <a:latin typeface="Aptos ExtraBold" panose="020B0004020202020204" pitchFamily="34" charset="0"/>
                <a:ea typeface="+mn-ea"/>
                <a:cs typeface="+mn-cs"/>
              </a:rPr>
            </a:br>
            <a:r>
              <a:rPr lang="es-MX" sz="2000" b="1" dirty="0">
                <a:solidFill>
                  <a:srgbClr val="094681"/>
                </a:solidFill>
                <a:latin typeface="Aptos ExtraBold" panose="020B0004020202020204" pitchFamily="34" charset="0"/>
                <a:ea typeface="+mn-ea"/>
                <a:cs typeface="+mn-cs"/>
              </a:rPr>
              <a:t>Cronograma de implementación</a:t>
            </a:r>
            <a:endParaRPr lang="es-CL" sz="2000" b="1" dirty="0">
              <a:solidFill>
                <a:srgbClr val="094681"/>
              </a:solidFill>
              <a:latin typeface="Aptos ExtraBold" panose="020B00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8" name="Marcador de contenido 7">
            <a:extLst>
              <a:ext uri="{FF2B5EF4-FFF2-40B4-BE49-F238E27FC236}">
                <a16:creationId xmlns:a16="http://schemas.microsoft.com/office/drawing/2014/main" id="{1EBAE4FC-AF03-9711-2455-DEFC64CB086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381859" y="1694792"/>
          <a:ext cx="9428281" cy="4058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2760">
                  <a:extLst>
                    <a:ext uri="{9D8B030D-6E8A-4147-A177-3AD203B41FA5}">
                      <a16:colId xmlns:a16="http://schemas.microsoft.com/office/drawing/2014/main" val="3607223592"/>
                    </a:ext>
                  </a:extLst>
                </a:gridCol>
                <a:gridCol w="2956194">
                  <a:extLst>
                    <a:ext uri="{9D8B030D-6E8A-4147-A177-3AD203B41FA5}">
                      <a16:colId xmlns:a16="http://schemas.microsoft.com/office/drawing/2014/main" val="2920363796"/>
                    </a:ext>
                  </a:extLst>
                </a:gridCol>
                <a:gridCol w="3329327">
                  <a:extLst>
                    <a:ext uri="{9D8B030D-6E8A-4147-A177-3AD203B41FA5}">
                      <a16:colId xmlns:a16="http://schemas.microsoft.com/office/drawing/2014/main" val="24562807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kern="1200" dirty="0">
                          <a:solidFill>
                            <a:schemeClr val="bg1"/>
                          </a:solidFill>
                          <a:latin typeface="gobCL" pitchFamily="2" charset="77"/>
                          <a:ea typeface="+mn-ea"/>
                          <a:cs typeface="+mn-cs"/>
                        </a:rPr>
                        <a:t>Etapa</a:t>
                      </a:r>
                      <a:endParaRPr lang="es-CL" sz="1600" kern="1200" dirty="0">
                        <a:solidFill>
                          <a:schemeClr val="bg1"/>
                        </a:solidFill>
                        <a:latin typeface="gobCL" pitchFamily="2" charset="77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kern="1200" dirty="0">
                          <a:solidFill>
                            <a:schemeClr val="bg1"/>
                          </a:solidFill>
                          <a:latin typeface="gobCL" pitchFamily="2" charset="77"/>
                          <a:ea typeface="+mn-ea"/>
                          <a:cs typeface="+mn-cs"/>
                        </a:rPr>
                        <a:t>Actividad</a:t>
                      </a:r>
                      <a:endParaRPr lang="es-CL" sz="1600" kern="1200" dirty="0">
                        <a:solidFill>
                          <a:schemeClr val="bg1"/>
                        </a:solidFill>
                        <a:latin typeface="gobCL" pitchFamily="2" charset="77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kern="1200" dirty="0">
                          <a:solidFill>
                            <a:schemeClr val="bg1"/>
                          </a:solidFill>
                          <a:latin typeface="gobCL" pitchFamily="2" charset="77"/>
                          <a:ea typeface="+mn-ea"/>
                          <a:cs typeface="+mn-cs"/>
                        </a:rPr>
                        <a:t>Fecha</a:t>
                      </a:r>
                      <a:endParaRPr lang="es-CL" sz="1600" kern="1200" dirty="0">
                        <a:solidFill>
                          <a:schemeClr val="bg1"/>
                        </a:solidFill>
                        <a:latin typeface="gobCL" pitchFamily="2" charset="77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40907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gobCL" pitchFamily="2" charset="77"/>
                          <a:ea typeface="+mn-ea"/>
                          <a:cs typeface="+mn-cs"/>
                        </a:rPr>
                        <a:t>Etapa 1</a:t>
                      </a:r>
                      <a:endParaRPr lang="es-CL" sz="1400" b="1" kern="1200" dirty="0">
                        <a:solidFill>
                          <a:schemeClr val="tx1"/>
                        </a:solidFill>
                        <a:latin typeface="gobCL" pitchFamily="2" charset="77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gobCL" pitchFamily="2" charset="77"/>
                          <a:ea typeface="+mn-ea"/>
                          <a:cs typeface="+mn-cs"/>
                        </a:rPr>
                        <a:t>Catastro de sistemas de gestión</a:t>
                      </a:r>
                      <a:endParaRPr lang="es-CL" sz="1400" b="1" kern="1200" dirty="0">
                        <a:solidFill>
                          <a:schemeClr val="tx1"/>
                        </a:solidFill>
                        <a:latin typeface="gobCL" pitchFamily="2" charset="77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kern="1200" dirty="0">
                          <a:solidFill>
                            <a:schemeClr val="tx1"/>
                          </a:solidFill>
                          <a:latin typeface="gobCL" pitchFamily="2" charset="77"/>
                          <a:ea typeface="+mn-ea"/>
                          <a:cs typeface="+mn-cs"/>
                        </a:rPr>
                        <a:t>Durante enero de 2025, la SMA habilitará el sistema para catastro</a:t>
                      </a:r>
                    </a:p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400" kern="1200" dirty="0">
                        <a:solidFill>
                          <a:schemeClr val="tx1"/>
                        </a:solidFill>
                        <a:latin typeface="gobCL" pitchFamily="2" charset="77"/>
                        <a:ea typeface="+mn-ea"/>
                        <a:cs typeface="+mn-cs"/>
                      </a:endParaRPr>
                    </a:p>
                    <a:p>
                      <a:endParaRPr lang="es-CL" sz="1400" kern="1200" dirty="0">
                        <a:solidFill>
                          <a:schemeClr val="tx1"/>
                        </a:solidFill>
                        <a:latin typeface="gobCL" pitchFamily="2" charset="77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63155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gobCL" pitchFamily="2" charset="77"/>
                          <a:ea typeface="+mn-ea"/>
                          <a:cs typeface="+mn-cs"/>
                        </a:rPr>
                        <a:t>Etapa 2</a:t>
                      </a:r>
                      <a:endParaRPr lang="es-CL" sz="1400" b="1" kern="1200" dirty="0">
                        <a:solidFill>
                          <a:schemeClr val="tx1"/>
                        </a:solidFill>
                        <a:latin typeface="gobCL" pitchFamily="2" charset="77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gobCL" pitchFamily="2" charset="77"/>
                          <a:ea typeface="+mn-ea"/>
                          <a:cs typeface="+mn-cs"/>
                        </a:rPr>
                        <a:t>Reporte de sistemas de gestión</a:t>
                      </a:r>
                      <a:endParaRPr lang="es-CL" sz="1400" b="1" kern="1200" dirty="0">
                        <a:solidFill>
                          <a:schemeClr val="tx1"/>
                        </a:solidFill>
                        <a:latin typeface="gobCL" pitchFamily="2" charset="77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kern="1200" dirty="0">
                          <a:solidFill>
                            <a:schemeClr val="tx1"/>
                          </a:solidFill>
                          <a:latin typeface="gobCL" pitchFamily="2" charset="77"/>
                          <a:ea typeface="+mn-ea"/>
                          <a:cs typeface="+mn-cs"/>
                        </a:rPr>
                        <a:t>Durante abril de 2025, se habilitará el sistema de reporte para meses de enero y febrero de 2025. Los reportes mensuales siguientes se reportan de acuerdo a lo instruido por la SMA.</a:t>
                      </a:r>
                      <a:endParaRPr lang="es-CL" sz="1400" kern="1200" dirty="0">
                        <a:solidFill>
                          <a:schemeClr val="tx1"/>
                        </a:solidFill>
                        <a:latin typeface="gobCL" pitchFamily="2" charset="77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96185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gobCL" pitchFamily="2" charset="77"/>
                          <a:ea typeface="+mn-ea"/>
                          <a:cs typeface="+mn-cs"/>
                        </a:rPr>
                        <a:t>Etapa 3</a:t>
                      </a:r>
                      <a:endParaRPr lang="es-CL" sz="1400" b="1" kern="1200" dirty="0">
                        <a:solidFill>
                          <a:schemeClr val="tx1"/>
                        </a:solidFill>
                        <a:latin typeface="gobCL" pitchFamily="2" charset="77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gobCL" pitchFamily="2" charset="77"/>
                          <a:ea typeface="+mn-ea"/>
                          <a:cs typeface="+mn-cs"/>
                        </a:rPr>
                        <a:t>Catastro y reporte de consumidores industriales </a:t>
                      </a:r>
                      <a:endParaRPr lang="es-CL" sz="1400" b="1" kern="1200" dirty="0">
                        <a:solidFill>
                          <a:schemeClr val="tx1"/>
                        </a:solidFill>
                        <a:latin typeface="gobCL" pitchFamily="2" charset="77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kern="1200" dirty="0">
                          <a:solidFill>
                            <a:schemeClr val="tx1"/>
                          </a:solidFill>
                          <a:latin typeface="gobCL" pitchFamily="2" charset="77"/>
                          <a:ea typeface="+mn-ea"/>
                          <a:cs typeface="+mn-cs"/>
                        </a:rPr>
                        <a:t>Durante junio de 2025, se habilitará el sistema para catastro de consumidores industriales y el sistema de reporte de los meses que correspondan al momento del registro o catastro. Los reportes mensuales siguientes se reportan de acuerdo a lo instruido por la SMA</a:t>
                      </a:r>
                      <a:endParaRPr lang="es-CL" sz="1400" kern="1200" dirty="0">
                        <a:solidFill>
                          <a:schemeClr val="tx1"/>
                        </a:solidFill>
                        <a:latin typeface="gobCL" pitchFamily="2" charset="77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3748114"/>
                  </a:ext>
                </a:extLst>
              </a:tr>
            </a:tbl>
          </a:graphicData>
        </a:graphic>
      </p:graphicFrame>
      <p:pic>
        <p:nvPicPr>
          <p:cNvPr id="1026" name="Picture 2" descr="Símbolo De Visto Bueno Vectores Libres de Derechos - iStock">
            <a:extLst>
              <a:ext uri="{FF2B5EF4-FFF2-40B4-BE49-F238E27FC236}">
                <a16:creationId xmlns:a16="http://schemas.microsoft.com/office/drawing/2014/main" id="{25723B1F-ACAB-D46A-0ECC-FD8FC873AF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7293" y="2202470"/>
            <a:ext cx="753011" cy="753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Símbolo De Visto Bueno Vectores Libres de Derechos - iStock">
            <a:extLst>
              <a:ext uri="{FF2B5EF4-FFF2-40B4-BE49-F238E27FC236}">
                <a16:creationId xmlns:a16="http://schemas.microsoft.com/office/drawing/2014/main" id="{43F4224F-975D-929A-B42D-0B80AB9D40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7293" y="3181794"/>
            <a:ext cx="823348" cy="823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Resultado de imagen de Estamos Trabajando Icono Azul">
            <a:extLst>
              <a:ext uri="{FF2B5EF4-FFF2-40B4-BE49-F238E27FC236}">
                <a16:creationId xmlns:a16="http://schemas.microsoft.com/office/drawing/2014/main" id="{62BFA5AD-E055-1A98-E195-33D39C141B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8659" y="4467510"/>
            <a:ext cx="823348" cy="823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2AEA9E1D-86A6-614A-455B-7747CADB2F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106" y="0"/>
            <a:ext cx="2336800" cy="19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3642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BBF436-DB0D-2C59-0DF8-3332D88E6A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contenido 2">
            <a:extLst>
              <a:ext uri="{FF2B5EF4-FFF2-40B4-BE49-F238E27FC236}">
                <a16:creationId xmlns:a16="http://schemas.microsoft.com/office/drawing/2014/main" id="{A542C7AA-32AA-D163-ADC7-644500EFFEAC}"/>
              </a:ext>
            </a:extLst>
          </p:cNvPr>
          <p:cNvSpPr>
            <a:spLocks noGrp="1"/>
          </p:cNvSpPr>
          <p:nvPr/>
        </p:nvSpPr>
        <p:spPr>
          <a:xfrm>
            <a:off x="2842055" y="2370738"/>
            <a:ext cx="4039629" cy="3979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7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CL" sz="1800" kern="0" dirty="0">
              <a:solidFill>
                <a:srgbClr val="4C6598">
                  <a:lumMod val="75000"/>
                </a:srgbClr>
              </a:solidFill>
              <a:latin typeface="gobCL" pitchFamily="2" charset="77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F3C96FE-01FA-6328-CCBA-BB218C8452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106" y="0"/>
            <a:ext cx="2336800" cy="190500"/>
          </a:xfrm>
          <a:prstGeom prst="rect">
            <a:avLst/>
          </a:prstGeom>
        </p:spPr>
      </p:pic>
      <p:sp>
        <p:nvSpPr>
          <p:cNvPr id="4" name="Marcador de contenido 16">
            <a:extLst>
              <a:ext uri="{FF2B5EF4-FFF2-40B4-BE49-F238E27FC236}">
                <a16:creationId xmlns:a16="http://schemas.microsoft.com/office/drawing/2014/main" id="{5F000755-3476-A6EF-1B54-15A21C93E553}"/>
              </a:ext>
            </a:extLst>
          </p:cNvPr>
          <p:cNvSpPr txBox="1">
            <a:spLocks/>
          </p:cNvSpPr>
          <p:nvPr/>
        </p:nvSpPr>
        <p:spPr>
          <a:xfrm>
            <a:off x="660374" y="2384096"/>
            <a:ext cx="5410198" cy="3979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L" sz="2400" dirty="0">
              <a:solidFill>
                <a:srgbClr val="5B9BD5">
                  <a:lumMod val="75000"/>
                </a:srgbClr>
              </a:solidFill>
              <a:latin typeface="GOBCL-LIGHT" panose="02000603050000020004" pitchFamily="2" charset="77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57A88AC7-3858-1787-10AB-089CDF78B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s-ES" sz="3200" b="1" dirty="0">
                <a:solidFill>
                  <a:srgbClr val="094681"/>
                </a:solidFill>
                <a:latin typeface="Aptos ExtraBold" panose="020B0004020202020204" pitchFamily="34" charset="0"/>
                <a:ea typeface="+mn-ea"/>
                <a:cs typeface="+mn-cs"/>
              </a:rPr>
              <a:t>TRAZABILIDAD Y REPORTABILIDAD REP:</a:t>
            </a:r>
            <a:br>
              <a:rPr lang="es-ES" sz="1200" b="1" dirty="0">
                <a:solidFill>
                  <a:srgbClr val="094681"/>
                </a:solidFill>
                <a:latin typeface="Aptos ExtraBold" panose="020B0004020202020204" pitchFamily="34" charset="0"/>
                <a:ea typeface="+mn-ea"/>
                <a:cs typeface="+mn-cs"/>
              </a:rPr>
            </a:br>
            <a:br>
              <a:rPr lang="es-ES" sz="1200" b="1" dirty="0">
                <a:solidFill>
                  <a:srgbClr val="094681"/>
                </a:solidFill>
                <a:latin typeface="Aptos ExtraBold" panose="020B0004020202020204" pitchFamily="34" charset="0"/>
                <a:ea typeface="+mn-ea"/>
                <a:cs typeface="+mn-cs"/>
              </a:rPr>
            </a:br>
            <a:r>
              <a:rPr lang="es-ES" sz="2000" b="1" dirty="0">
                <a:solidFill>
                  <a:srgbClr val="094681"/>
                </a:solidFill>
                <a:latin typeface="Aptos ExtraBold" panose="020B0004020202020204" pitchFamily="34" charset="0"/>
                <a:ea typeface="+mn-ea"/>
                <a:cs typeface="+mn-cs"/>
              </a:rPr>
              <a:t>Resultados esperados de plataforma SISREP-SMA</a:t>
            </a:r>
            <a:endParaRPr lang="es-CL" sz="2000" b="1" dirty="0">
              <a:solidFill>
                <a:srgbClr val="094681"/>
              </a:solidFill>
              <a:latin typeface="Aptos ExtraBold" panose="020B0004020202020204" pitchFamily="34" charset="0"/>
              <a:ea typeface="+mn-ea"/>
              <a:cs typeface="+mn-cs"/>
            </a:endParaRP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287EBD7-F7C4-F6AC-99AA-813B437355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955179"/>
            <a:ext cx="7095726" cy="4537694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es-MX" sz="1600" b="1" dirty="0">
                <a:solidFill>
                  <a:schemeClr val="accent1">
                    <a:lumMod val="75000"/>
                  </a:schemeClr>
                </a:solidFill>
                <a:latin typeface="gobCL" pitchFamily="2" charset="77"/>
              </a:rPr>
              <a:t>La habilitación de la plataforma SISREP</a:t>
            </a:r>
            <a:r>
              <a:rPr lang="es-MX" sz="1600" dirty="0">
                <a:solidFill>
                  <a:schemeClr val="accent1">
                    <a:lumMod val="75000"/>
                  </a:schemeClr>
                </a:solidFill>
                <a:latin typeface="gobCL" pitchFamily="2" charset="77"/>
              </a:rPr>
              <a:t>, se da inicio a la segunda etapa, cuyo objetivo es que los sistemas de gestión puedan empezar a </a:t>
            </a:r>
            <a:r>
              <a:rPr lang="es-MX" sz="1600" u="sng" dirty="0">
                <a:solidFill>
                  <a:schemeClr val="accent1">
                    <a:lumMod val="75000"/>
                  </a:schemeClr>
                </a:solidFill>
                <a:latin typeface="gobCL" pitchFamily="2" charset="77"/>
              </a:rPr>
              <a:t>reportar las cantidades de residuos de productos prioritarios valorizados</a:t>
            </a:r>
            <a:r>
              <a:rPr lang="es-MX" sz="1600" dirty="0">
                <a:solidFill>
                  <a:schemeClr val="accent1">
                    <a:lumMod val="75000"/>
                  </a:schemeClr>
                </a:solidFill>
                <a:latin typeface="gobCL" pitchFamily="2" charset="77"/>
              </a:rPr>
              <a:t>, de forma periódica, a través del sistema de reporte. </a:t>
            </a:r>
          </a:p>
          <a:p>
            <a:pPr algn="just">
              <a:lnSpc>
                <a:spcPct val="100000"/>
              </a:lnSpc>
            </a:pPr>
            <a:endParaRPr lang="es-MX" sz="1600" b="1" dirty="0">
              <a:solidFill>
                <a:schemeClr val="accent1">
                  <a:lumMod val="75000"/>
                </a:schemeClr>
              </a:solidFill>
              <a:latin typeface="gobCL" pitchFamily="2" charset="77"/>
            </a:endParaRPr>
          </a:p>
          <a:p>
            <a:pPr algn="just">
              <a:lnSpc>
                <a:spcPct val="100000"/>
              </a:lnSpc>
            </a:pPr>
            <a:r>
              <a:rPr lang="es-MX" sz="1600" b="1" dirty="0">
                <a:solidFill>
                  <a:schemeClr val="accent1">
                    <a:lumMod val="75000"/>
                  </a:schemeClr>
                </a:solidFill>
                <a:latin typeface="gobCL" pitchFamily="2" charset="77"/>
              </a:rPr>
              <a:t>La entrega de los reportes, por parte de los sistemas de gestión, permitirá: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s-MX" sz="1600" dirty="0">
                <a:solidFill>
                  <a:schemeClr val="accent1">
                    <a:lumMod val="75000"/>
                  </a:schemeClr>
                </a:solidFill>
                <a:latin typeface="gobCL" pitchFamily="2" charset="77"/>
              </a:rPr>
              <a:t>Reportar mensualmente las operaciones de tratamiento de residuos de productos prioritarios, </a:t>
            </a:r>
            <a:r>
              <a:rPr lang="es-MX" sz="1600" u="sng" dirty="0">
                <a:solidFill>
                  <a:schemeClr val="accent1">
                    <a:lumMod val="75000"/>
                  </a:schemeClr>
                </a:solidFill>
                <a:latin typeface="gobCL" pitchFamily="2" charset="77"/>
              </a:rPr>
              <a:t>permitirá dar cuenta del logro las metas establecidas en los decretos supremos</a:t>
            </a:r>
            <a:r>
              <a:rPr lang="es-MX" sz="1600" dirty="0">
                <a:solidFill>
                  <a:schemeClr val="accent1">
                    <a:lumMod val="75000"/>
                  </a:schemeClr>
                </a:solidFill>
                <a:latin typeface="gobCL" pitchFamily="2" charset="77"/>
              </a:rPr>
              <a:t> asociados a cada producto prioritario.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es-MX" sz="1600" dirty="0">
              <a:solidFill>
                <a:schemeClr val="accent1">
                  <a:lumMod val="75000"/>
                </a:schemeClr>
              </a:solidFill>
              <a:latin typeface="gobCL" pitchFamily="2" charset="77"/>
            </a:endParaRP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s-MX" sz="1600" dirty="0">
                <a:solidFill>
                  <a:schemeClr val="accent1">
                    <a:lumMod val="75000"/>
                  </a:schemeClr>
                </a:solidFill>
                <a:latin typeface="gobCL" pitchFamily="2" charset="77"/>
              </a:rPr>
              <a:t>Sobre la base de los reportes mensuales (Art. 6 y 8 de la RE N°2279/2024), se generará en el Sistema SISREP una propuesta de Informe de Cumplimiento para la remisión al MMA (Artículo 9, R.E. N°2084/2023).</a:t>
            </a:r>
          </a:p>
          <a:p>
            <a:pPr marL="457189" lvl="1" indent="0">
              <a:lnSpc>
                <a:spcPct val="120000"/>
              </a:lnSpc>
              <a:buNone/>
            </a:pPr>
            <a:endParaRPr lang="es-MX" sz="1400" b="1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0" name="Grupo 19">
            <a:extLst>
              <a:ext uri="{FF2B5EF4-FFF2-40B4-BE49-F238E27FC236}">
                <a16:creationId xmlns:a16="http://schemas.microsoft.com/office/drawing/2014/main" id="{3EF9D963-D769-16A8-13D7-6912A4486853}"/>
              </a:ext>
            </a:extLst>
          </p:cNvPr>
          <p:cNvGrpSpPr/>
          <p:nvPr/>
        </p:nvGrpSpPr>
        <p:grpSpPr>
          <a:xfrm>
            <a:off x="8255977" y="2048608"/>
            <a:ext cx="3730869" cy="3191607"/>
            <a:chOff x="7622931" y="2048608"/>
            <a:chExt cx="3730869" cy="3191607"/>
          </a:xfrm>
        </p:grpSpPr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id="{9C4DAB8D-EC26-29DB-2AE6-B7DF06DC1291}"/>
                </a:ext>
              </a:extLst>
            </p:cNvPr>
            <p:cNvSpPr/>
            <p:nvPr/>
          </p:nvSpPr>
          <p:spPr>
            <a:xfrm>
              <a:off x="7622931" y="2048608"/>
              <a:ext cx="3730869" cy="319160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id="{7109DBE5-0309-9C2D-095E-252A076E568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933926" y="2363291"/>
              <a:ext cx="3115304" cy="25622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668875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D4E05D-D386-13B1-5D40-31BF3FC73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contenido 2">
            <a:extLst>
              <a:ext uri="{FF2B5EF4-FFF2-40B4-BE49-F238E27FC236}">
                <a16:creationId xmlns:a16="http://schemas.microsoft.com/office/drawing/2014/main" id="{EE6D5A43-5417-4E74-466F-34DBBA41F9DD}"/>
              </a:ext>
            </a:extLst>
          </p:cNvPr>
          <p:cNvSpPr>
            <a:spLocks noGrp="1"/>
          </p:cNvSpPr>
          <p:nvPr/>
        </p:nvSpPr>
        <p:spPr>
          <a:xfrm>
            <a:off x="2842055" y="2370738"/>
            <a:ext cx="4039629" cy="3979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7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CL" sz="1800" kern="0" dirty="0">
              <a:solidFill>
                <a:srgbClr val="4C6598">
                  <a:lumMod val="75000"/>
                </a:srgbClr>
              </a:solidFill>
              <a:latin typeface="gobCL" pitchFamily="2" charset="77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551484B-46DA-EFFC-CAC0-7F39F81556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106" y="0"/>
            <a:ext cx="2336800" cy="190500"/>
          </a:xfrm>
          <a:prstGeom prst="rect">
            <a:avLst/>
          </a:prstGeom>
        </p:spPr>
      </p:pic>
      <p:sp>
        <p:nvSpPr>
          <p:cNvPr id="4" name="Marcador de contenido 16">
            <a:extLst>
              <a:ext uri="{FF2B5EF4-FFF2-40B4-BE49-F238E27FC236}">
                <a16:creationId xmlns:a16="http://schemas.microsoft.com/office/drawing/2014/main" id="{2BC4D16C-9299-033E-1704-E73A8E4FCEBB}"/>
              </a:ext>
            </a:extLst>
          </p:cNvPr>
          <p:cNvSpPr txBox="1">
            <a:spLocks/>
          </p:cNvSpPr>
          <p:nvPr/>
        </p:nvSpPr>
        <p:spPr>
          <a:xfrm>
            <a:off x="660374" y="2384096"/>
            <a:ext cx="5410198" cy="3979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L" sz="2400" dirty="0">
              <a:solidFill>
                <a:srgbClr val="5B9BD5">
                  <a:lumMod val="75000"/>
                </a:srgbClr>
              </a:solidFill>
              <a:latin typeface="GOBCL-LIGHT" panose="02000603050000020004" pitchFamily="2" charset="77"/>
            </a:endParaRPr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319601A1-36A1-3F0D-324A-B83D17014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s-MX" sz="4000" b="1" dirty="0">
                <a:solidFill>
                  <a:srgbClr val="094681"/>
                </a:solidFill>
                <a:latin typeface="Aptos ExtraBold" panose="020B0004020202020204" pitchFamily="34" charset="0"/>
                <a:ea typeface="+mn-ea"/>
                <a:cs typeface="+mn-cs"/>
              </a:rPr>
              <a:t>SISTEMA DE REPORTE DE LA RESPONSABILIDAD EXTENDIDA DEL PRODUCTOR (SISREP)</a:t>
            </a:r>
          </a:p>
        </p:txBody>
      </p:sp>
    </p:spTree>
    <p:extLst>
      <p:ext uri="{BB962C8B-B14F-4D97-AF65-F5344CB8AC3E}">
        <p14:creationId xmlns:p14="http://schemas.microsoft.com/office/powerpoint/2010/main" val="19063325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BD1E17-7311-BB8E-72F8-25F00715B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contenido 2">
            <a:extLst>
              <a:ext uri="{FF2B5EF4-FFF2-40B4-BE49-F238E27FC236}">
                <a16:creationId xmlns:a16="http://schemas.microsoft.com/office/drawing/2014/main" id="{22435F2B-F43C-A010-5631-81147BEBB432}"/>
              </a:ext>
            </a:extLst>
          </p:cNvPr>
          <p:cNvSpPr>
            <a:spLocks noGrp="1"/>
          </p:cNvSpPr>
          <p:nvPr/>
        </p:nvSpPr>
        <p:spPr>
          <a:xfrm>
            <a:off x="2842055" y="2370738"/>
            <a:ext cx="4039629" cy="3979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7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CL" sz="1800" kern="0" dirty="0">
              <a:solidFill>
                <a:srgbClr val="4C6598">
                  <a:lumMod val="75000"/>
                </a:srgbClr>
              </a:solidFill>
              <a:latin typeface="gobCL" pitchFamily="2" charset="77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E58ECAB-B295-697D-058A-77633571FA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106" y="0"/>
            <a:ext cx="2336800" cy="190500"/>
          </a:xfrm>
          <a:prstGeom prst="rect">
            <a:avLst/>
          </a:prstGeom>
        </p:spPr>
      </p:pic>
      <p:sp>
        <p:nvSpPr>
          <p:cNvPr id="4" name="Marcador de contenido 16">
            <a:extLst>
              <a:ext uri="{FF2B5EF4-FFF2-40B4-BE49-F238E27FC236}">
                <a16:creationId xmlns:a16="http://schemas.microsoft.com/office/drawing/2014/main" id="{09BB7303-CFD6-BE0A-B2D6-606F6074D0EF}"/>
              </a:ext>
            </a:extLst>
          </p:cNvPr>
          <p:cNvSpPr txBox="1">
            <a:spLocks/>
          </p:cNvSpPr>
          <p:nvPr/>
        </p:nvSpPr>
        <p:spPr>
          <a:xfrm>
            <a:off x="660374" y="2384096"/>
            <a:ext cx="5410198" cy="3979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L" sz="2400" dirty="0">
              <a:solidFill>
                <a:srgbClr val="5B9BD5">
                  <a:lumMod val="75000"/>
                </a:srgbClr>
              </a:solidFill>
              <a:latin typeface="GOBCL-LIGHT" panose="02000603050000020004" pitchFamily="2" charset="77"/>
            </a:endParaRPr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9CAE35AD-F339-3EF0-AF1C-953646AAB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8B17FC2-E281-C808-8232-ADDD9BC573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375120"/>
            <a:ext cx="12192000" cy="5974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917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2B687E-D95F-4E63-9F83-DD8F40DFE1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contenido 2">
            <a:extLst>
              <a:ext uri="{FF2B5EF4-FFF2-40B4-BE49-F238E27FC236}">
                <a16:creationId xmlns:a16="http://schemas.microsoft.com/office/drawing/2014/main" id="{C53101B8-9CA6-F73B-80D4-1426731CD51D}"/>
              </a:ext>
            </a:extLst>
          </p:cNvPr>
          <p:cNvSpPr>
            <a:spLocks noGrp="1"/>
          </p:cNvSpPr>
          <p:nvPr/>
        </p:nvSpPr>
        <p:spPr>
          <a:xfrm>
            <a:off x="2842055" y="2370738"/>
            <a:ext cx="4039629" cy="3979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7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CL" sz="1800" kern="0" dirty="0">
              <a:solidFill>
                <a:srgbClr val="4C6598">
                  <a:lumMod val="75000"/>
                </a:srgbClr>
              </a:solidFill>
              <a:latin typeface="gobCL" pitchFamily="2" charset="77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DF261F6-68E3-1FE5-4499-3E17D180C5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106" y="0"/>
            <a:ext cx="2336800" cy="190500"/>
          </a:xfrm>
          <a:prstGeom prst="rect">
            <a:avLst/>
          </a:prstGeom>
        </p:spPr>
      </p:pic>
      <p:sp>
        <p:nvSpPr>
          <p:cNvPr id="4" name="Marcador de contenido 16">
            <a:extLst>
              <a:ext uri="{FF2B5EF4-FFF2-40B4-BE49-F238E27FC236}">
                <a16:creationId xmlns:a16="http://schemas.microsoft.com/office/drawing/2014/main" id="{80CAFC55-150A-C480-8C01-F6E0247AF53A}"/>
              </a:ext>
            </a:extLst>
          </p:cNvPr>
          <p:cNvSpPr txBox="1">
            <a:spLocks/>
          </p:cNvSpPr>
          <p:nvPr/>
        </p:nvSpPr>
        <p:spPr>
          <a:xfrm>
            <a:off x="660374" y="2384096"/>
            <a:ext cx="5410198" cy="3979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L" sz="2400" dirty="0">
              <a:solidFill>
                <a:srgbClr val="5B9BD5">
                  <a:lumMod val="75000"/>
                </a:srgbClr>
              </a:solidFill>
              <a:latin typeface="GOBCL-LIGHT" panose="02000603050000020004" pitchFamily="2" charset="77"/>
            </a:endParaRPr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07A1B83E-A8FF-2AEC-9ABD-EA6094720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F6A4FE4-FADF-382E-6DA8-A082B7DC25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9" name="Flecha: a la derecha 8">
            <a:extLst>
              <a:ext uri="{FF2B5EF4-FFF2-40B4-BE49-F238E27FC236}">
                <a16:creationId xmlns:a16="http://schemas.microsoft.com/office/drawing/2014/main" id="{37E633F7-62AB-5BCF-0666-6AF9E548C7C3}"/>
              </a:ext>
            </a:extLst>
          </p:cNvPr>
          <p:cNvSpPr/>
          <p:nvPr/>
        </p:nvSpPr>
        <p:spPr>
          <a:xfrm>
            <a:off x="3270811" y="3684568"/>
            <a:ext cx="740730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0" name="Flecha: a la derecha 9">
            <a:extLst>
              <a:ext uri="{FF2B5EF4-FFF2-40B4-BE49-F238E27FC236}">
                <a16:creationId xmlns:a16="http://schemas.microsoft.com/office/drawing/2014/main" id="{35969E81-E71A-3440-35DD-3ABDBA492A0F}"/>
              </a:ext>
            </a:extLst>
          </p:cNvPr>
          <p:cNvSpPr/>
          <p:nvPr/>
        </p:nvSpPr>
        <p:spPr>
          <a:xfrm>
            <a:off x="1163589" y="5257939"/>
            <a:ext cx="740730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028918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87CE1-8905-1E00-3878-F48F609E7F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contenido 2">
            <a:extLst>
              <a:ext uri="{FF2B5EF4-FFF2-40B4-BE49-F238E27FC236}">
                <a16:creationId xmlns:a16="http://schemas.microsoft.com/office/drawing/2014/main" id="{46EFF3A1-16E2-046D-9C6B-F5C85B7E6277}"/>
              </a:ext>
            </a:extLst>
          </p:cNvPr>
          <p:cNvSpPr>
            <a:spLocks noGrp="1"/>
          </p:cNvSpPr>
          <p:nvPr/>
        </p:nvSpPr>
        <p:spPr>
          <a:xfrm>
            <a:off x="2842055" y="2370738"/>
            <a:ext cx="4039629" cy="3979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7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CL" sz="1800" kern="0" dirty="0">
              <a:solidFill>
                <a:srgbClr val="4C6598">
                  <a:lumMod val="75000"/>
                </a:srgbClr>
              </a:solidFill>
              <a:latin typeface="gobCL" pitchFamily="2" charset="77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E7EA934-E6D0-CF18-5528-8454F7D939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106" y="0"/>
            <a:ext cx="2336800" cy="190500"/>
          </a:xfrm>
          <a:prstGeom prst="rect">
            <a:avLst/>
          </a:prstGeom>
        </p:spPr>
      </p:pic>
      <p:sp>
        <p:nvSpPr>
          <p:cNvPr id="4" name="Marcador de contenido 16">
            <a:extLst>
              <a:ext uri="{FF2B5EF4-FFF2-40B4-BE49-F238E27FC236}">
                <a16:creationId xmlns:a16="http://schemas.microsoft.com/office/drawing/2014/main" id="{2CE02156-C5A4-80AE-1AB9-4B688B768A03}"/>
              </a:ext>
            </a:extLst>
          </p:cNvPr>
          <p:cNvSpPr txBox="1">
            <a:spLocks/>
          </p:cNvSpPr>
          <p:nvPr/>
        </p:nvSpPr>
        <p:spPr>
          <a:xfrm>
            <a:off x="660374" y="2384096"/>
            <a:ext cx="5410198" cy="3979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L" sz="2400" dirty="0">
              <a:solidFill>
                <a:srgbClr val="5B9BD5">
                  <a:lumMod val="75000"/>
                </a:srgbClr>
              </a:solidFill>
              <a:latin typeface="GOBCL-LIGHT" panose="02000603050000020004" pitchFamily="2" charset="77"/>
            </a:endParaRPr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02A7FB3F-F948-3867-A4F3-DAFA7D303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5B69AB74-649F-4B96-C8FD-595382F052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766" y="0"/>
            <a:ext cx="12156676" cy="6858000"/>
          </a:xfrm>
          <a:prstGeom prst="rect">
            <a:avLst/>
          </a:prstGeom>
        </p:spPr>
      </p:pic>
      <p:sp>
        <p:nvSpPr>
          <p:cNvPr id="3" name="Flecha: a la derecha 2">
            <a:extLst>
              <a:ext uri="{FF2B5EF4-FFF2-40B4-BE49-F238E27FC236}">
                <a16:creationId xmlns:a16="http://schemas.microsoft.com/office/drawing/2014/main" id="{8504366D-411E-B244-35CB-BFA9D4814F54}"/>
              </a:ext>
            </a:extLst>
          </p:cNvPr>
          <p:cNvSpPr/>
          <p:nvPr/>
        </p:nvSpPr>
        <p:spPr>
          <a:xfrm>
            <a:off x="2083850" y="3199936"/>
            <a:ext cx="740730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0" name="Flecha: a la derecha 9">
            <a:extLst>
              <a:ext uri="{FF2B5EF4-FFF2-40B4-BE49-F238E27FC236}">
                <a16:creationId xmlns:a16="http://schemas.microsoft.com/office/drawing/2014/main" id="{3747312D-8057-C81D-DC70-2139A7E4D7B8}"/>
              </a:ext>
            </a:extLst>
          </p:cNvPr>
          <p:cNvSpPr/>
          <p:nvPr/>
        </p:nvSpPr>
        <p:spPr>
          <a:xfrm>
            <a:off x="2030943" y="2072458"/>
            <a:ext cx="740730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4" name="Abrir llave 13">
            <a:extLst>
              <a:ext uri="{FF2B5EF4-FFF2-40B4-BE49-F238E27FC236}">
                <a16:creationId xmlns:a16="http://schemas.microsoft.com/office/drawing/2014/main" id="{6B1A4B42-CB12-B046-173E-288AB0BF0A38}"/>
              </a:ext>
            </a:extLst>
          </p:cNvPr>
          <p:cNvSpPr/>
          <p:nvPr/>
        </p:nvSpPr>
        <p:spPr>
          <a:xfrm>
            <a:off x="2514148" y="4167553"/>
            <a:ext cx="214057" cy="2195765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5" name="Flecha: a la derecha 14">
            <a:extLst>
              <a:ext uri="{FF2B5EF4-FFF2-40B4-BE49-F238E27FC236}">
                <a16:creationId xmlns:a16="http://schemas.microsoft.com/office/drawing/2014/main" id="{7F4DECC3-5D5E-B620-95E6-09E635F513D2}"/>
              </a:ext>
            </a:extLst>
          </p:cNvPr>
          <p:cNvSpPr/>
          <p:nvPr/>
        </p:nvSpPr>
        <p:spPr>
          <a:xfrm>
            <a:off x="1555454" y="5043815"/>
            <a:ext cx="740730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9156CB30-A5EF-9CD7-6B89-C7855EAD25E2}"/>
              </a:ext>
            </a:extLst>
          </p:cNvPr>
          <p:cNvSpPr/>
          <p:nvPr/>
        </p:nvSpPr>
        <p:spPr>
          <a:xfrm>
            <a:off x="2856471" y="718443"/>
            <a:ext cx="9187962" cy="1358242"/>
          </a:xfrm>
          <a:prstGeom prst="rect">
            <a:avLst/>
          </a:prstGeom>
          <a:noFill/>
          <a:ln w="28575">
            <a:solidFill>
              <a:srgbClr val="FF0000"/>
            </a:solidFill>
            <a:prstDash val="lgDash"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95346750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3845</TotalTime>
  <Words>613</Words>
  <Application>Microsoft Office PowerPoint</Application>
  <PresentationFormat>Panorámica</PresentationFormat>
  <Paragraphs>40</Paragraphs>
  <Slides>14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3" baseType="lpstr">
      <vt:lpstr>Aptos ExtraBold</vt:lpstr>
      <vt:lpstr>Arial</vt:lpstr>
      <vt:lpstr>Calibri</vt:lpstr>
      <vt:lpstr>Calibri Light</vt:lpstr>
      <vt:lpstr>gobCL</vt:lpstr>
      <vt:lpstr>GOBCL-LIGHT</vt:lpstr>
      <vt:lpstr>Tahoma</vt:lpstr>
      <vt:lpstr>Wingdings</vt:lpstr>
      <vt:lpstr>Tema de Office</vt:lpstr>
      <vt:lpstr> Taller de Asistencia al Cumplimiento dirigido a Sistemas de Gestión:  Habilitación Sistema de Reporte de la Responsabilidad Extendida del Productor (SISREP–SMA)   26 de marzo de 2025 </vt:lpstr>
      <vt:lpstr>INTRODUCCIÓN</vt:lpstr>
      <vt:lpstr>TRAZABILIDAD Y REPORTABILIDAD REP:  Sistema de Reporte de la Responsabilidad Extendida del Productor (SISREP)</vt:lpstr>
      <vt:lpstr>TRAZABILIDAD Y REPORTABILIDAD REP:  Cronograma de implementación</vt:lpstr>
      <vt:lpstr>TRAZABILIDAD Y REPORTABILIDAD REP:  Resultados esperados de plataforma SISREP-SMA</vt:lpstr>
      <vt:lpstr>SISTEMA DE REPORTE DE LA RESPONSABILIDAD EXTENDIDA DEL PRODUCTOR (SISREP)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PREGUNTAS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Christian Calderón Duarte</cp:lastModifiedBy>
  <cp:revision>321</cp:revision>
  <cp:lastPrinted>2025-01-06T19:04:24Z</cp:lastPrinted>
  <dcterms:created xsi:type="dcterms:W3CDTF">2022-04-07T20:55:49Z</dcterms:created>
  <dcterms:modified xsi:type="dcterms:W3CDTF">2025-04-03T21:09:56Z</dcterms:modified>
</cp:coreProperties>
</file>