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13"/>
  </p:notesMasterIdLst>
  <p:sldIdLst>
    <p:sldId id="256" r:id="rId2"/>
    <p:sldId id="667" r:id="rId3"/>
    <p:sldId id="2021" r:id="rId4"/>
    <p:sldId id="2015" r:id="rId5"/>
    <p:sldId id="839" r:id="rId6"/>
    <p:sldId id="707" r:id="rId7"/>
    <p:sldId id="837" r:id="rId8"/>
    <p:sldId id="2022" r:id="rId9"/>
    <p:sldId id="708" r:id="rId10"/>
    <p:sldId id="2024" r:id="rId11"/>
    <p:sldId id="262" r:id="rId12"/>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D574E7E-AA84-BD4E-AB10-F59F808A5F26}">
          <p14:sldIdLst>
            <p14:sldId id="256"/>
            <p14:sldId id="667"/>
            <p14:sldId id="2021"/>
            <p14:sldId id="2015"/>
            <p14:sldId id="839"/>
            <p14:sldId id="707"/>
            <p14:sldId id="837"/>
            <p14:sldId id="2022"/>
            <p14:sldId id="708"/>
            <p14:sldId id="2024"/>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D6FF"/>
    <a:srgbClr val="1F4E79"/>
    <a:srgbClr val="2E75B6"/>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96433" autoAdjust="0"/>
  </p:normalViewPr>
  <p:slideViewPr>
    <p:cSldViewPr snapToGrid="0" snapToObjects="1">
      <p:cViewPr varScale="1">
        <p:scale>
          <a:sx n="109" d="100"/>
          <a:sy n="109" d="100"/>
        </p:scale>
        <p:origin x="109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3" d="100"/>
          <a:sy n="113" d="100"/>
        </p:scale>
        <p:origin x="524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AE3B76-87F5-254E-89CC-A8AB263DAC8D}" type="datetimeFigureOut">
              <a:rPr lang="es-CL" smtClean="0"/>
              <a:t>25-04-2025</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EB3271-DEC8-5841-91D3-46E3BD744166}" type="slidenum">
              <a:rPr lang="es-CL" smtClean="0"/>
              <a:t>‹Nº›</a:t>
            </a:fld>
            <a:endParaRPr lang="es-CL"/>
          </a:p>
        </p:txBody>
      </p:sp>
    </p:spTree>
    <p:extLst>
      <p:ext uri="{BB962C8B-B14F-4D97-AF65-F5344CB8AC3E}">
        <p14:creationId xmlns:p14="http://schemas.microsoft.com/office/powerpoint/2010/main" val="233602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control y seguimiento de la responsabilidad extendida del productor</a:t>
            </a:r>
            <a:endParaRPr lang="es-CL" dirty="0"/>
          </a:p>
        </p:txBody>
      </p:sp>
      <p:sp>
        <p:nvSpPr>
          <p:cNvPr id="4" name="Marcador de número de diapositiva 3"/>
          <p:cNvSpPr>
            <a:spLocks noGrp="1"/>
          </p:cNvSpPr>
          <p:nvPr>
            <p:ph type="sldNum" sz="quarter" idx="5"/>
          </p:nvPr>
        </p:nvSpPr>
        <p:spPr/>
        <p:txBody>
          <a:bodyPr/>
          <a:lstStyle/>
          <a:p>
            <a:fld id="{62EB3271-DEC8-5841-91D3-46E3BD744166}" type="slidenum">
              <a:rPr lang="es-CL" smtClean="0"/>
              <a:t>1</a:t>
            </a:fld>
            <a:endParaRPr lang="es-CL"/>
          </a:p>
        </p:txBody>
      </p:sp>
    </p:spTree>
    <p:extLst>
      <p:ext uri="{BB962C8B-B14F-4D97-AF65-F5344CB8AC3E}">
        <p14:creationId xmlns:p14="http://schemas.microsoft.com/office/powerpoint/2010/main" val="147669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DA0B7-D4D7-654E-19CA-6C019E78EC4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162019-BAE5-5C0A-0B8D-0AE30FC1F91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1C984ED-6A1E-24C7-533B-E3B231DBE2D5}"/>
              </a:ext>
            </a:extLst>
          </p:cNvPr>
          <p:cNvSpPr>
            <a:spLocks noGrp="1"/>
          </p:cNvSpPr>
          <p:nvPr>
            <p:ph type="body" idx="1"/>
          </p:nvPr>
        </p:nvSpPr>
        <p:spPr/>
        <p:txBody>
          <a:bodyPr/>
          <a:lstStyle/>
          <a:p>
            <a:pPr algn="just">
              <a:lnSpc>
                <a:spcPct val="150000"/>
              </a:lnSpc>
            </a:pPr>
            <a:r>
              <a:rPr lang="es-MX" sz="1200" dirty="0">
                <a:solidFill>
                  <a:schemeClr val="accent1">
                    <a:lumMod val="75000"/>
                  </a:schemeClr>
                </a:solidFill>
                <a:latin typeface="gobCL" pitchFamily="2" charset="77"/>
              </a:rPr>
              <a:t>Artículo segundo transitorio indicó que a contar de la publicación en el D.O. y hasta su entrada en vigencia, los SG deberán entregar, junto con el informe final de cumplimiento presentado en el RETC del MMA, un anexo con los datos consolidados de productos prioritarios introducidos al mercado nacional y de las operaciones de gestión de residuos, según las clasificaciones que fijan los D.S. que establecen metas de recolección y valorización de residuos.</a:t>
            </a:r>
          </a:p>
          <a:p>
            <a:endParaRPr lang="es-CL" dirty="0"/>
          </a:p>
        </p:txBody>
      </p:sp>
      <p:sp>
        <p:nvSpPr>
          <p:cNvPr id="4" name="Marcador de número de diapositiva 3">
            <a:extLst>
              <a:ext uri="{FF2B5EF4-FFF2-40B4-BE49-F238E27FC236}">
                <a16:creationId xmlns:a16="http://schemas.microsoft.com/office/drawing/2014/main" id="{96093F3B-8DF9-2CC2-7858-5F3D63B2300C}"/>
              </a:ext>
            </a:extLst>
          </p:cNvPr>
          <p:cNvSpPr>
            <a:spLocks noGrp="1"/>
          </p:cNvSpPr>
          <p:nvPr>
            <p:ph type="sldNum" sz="quarter" idx="5"/>
          </p:nvPr>
        </p:nvSpPr>
        <p:spPr/>
        <p:txBody>
          <a:bodyPr/>
          <a:lstStyle/>
          <a:p>
            <a:fld id="{62EB3271-DEC8-5841-91D3-46E3BD744166}" type="slidenum">
              <a:rPr lang="es-CL" smtClean="0"/>
              <a:t>4</a:t>
            </a:fld>
            <a:endParaRPr lang="es-CL"/>
          </a:p>
        </p:txBody>
      </p:sp>
    </p:spTree>
    <p:extLst>
      <p:ext uri="{BB962C8B-B14F-4D97-AF65-F5344CB8AC3E}">
        <p14:creationId xmlns:p14="http://schemas.microsoft.com/office/powerpoint/2010/main" val="296881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2EB3271-DEC8-5841-91D3-46E3BD744166}" type="slidenum">
              <a:rPr lang="es-CL" smtClean="0"/>
              <a:t>5</a:t>
            </a:fld>
            <a:endParaRPr lang="es-CL"/>
          </a:p>
        </p:txBody>
      </p:sp>
    </p:spTree>
    <p:extLst>
      <p:ext uri="{BB962C8B-B14F-4D97-AF65-F5344CB8AC3E}">
        <p14:creationId xmlns:p14="http://schemas.microsoft.com/office/powerpoint/2010/main" val="314477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2AD44-B089-AB4D-B988-E4D9D3171B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9E5DE69-40D8-A949-8092-C4A483BF53F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AC2FCC9-CD5E-6B4E-A05E-217106559E85}"/>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5" name="Marcador de pie de página 4">
            <a:extLst>
              <a:ext uri="{FF2B5EF4-FFF2-40B4-BE49-F238E27FC236}">
                <a16:creationId xmlns:a16="http://schemas.microsoft.com/office/drawing/2014/main" id="{99D04246-38A1-6745-84E6-571460223D4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E3022B5-8DFE-A943-80B4-EB294CF41F6C}"/>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43496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E4AE0-5C37-FD48-BFED-C6E06D1091F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C6C0485-8736-2540-B234-B807F3595B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FF148DB-DB3F-AB43-8C98-AFC51FA5BBCF}"/>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5" name="Marcador de pie de página 4">
            <a:extLst>
              <a:ext uri="{FF2B5EF4-FFF2-40B4-BE49-F238E27FC236}">
                <a16:creationId xmlns:a16="http://schemas.microsoft.com/office/drawing/2014/main" id="{C46C7A09-7D62-6946-84E2-BA0726D2A61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B2FDA91-4CFF-1345-B5A4-3B3D49C5E2BD}"/>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236337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E104CE0-7725-9645-8BFF-057D4F22AEA5}"/>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4CEDAAD-B03D-8041-8606-2F4C0B15A9CD}"/>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AEFC87F-1DB3-2847-8FB0-EDF0B6AFFEAD}"/>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5" name="Marcador de pie de página 4">
            <a:extLst>
              <a:ext uri="{FF2B5EF4-FFF2-40B4-BE49-F238E27FC236}">
                <a16:creationId xmlns:a16="http://schemas.microsoft.com/office/drawing/2014/main" id="{42E93857-AED6-6443-930D-46E08EA106F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63A734A-66FE-6C4E-BAF7-B8BA912D7CBC}"/>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176904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5C5DA1-E93B-C846-B890-8A6DCE0DA98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B056428-7A8E-3B41-9295-64582BB887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852E7A7-5B33-1841-9187-6A53BBFD08CF}"/>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5" name="Marcador de pie de página 4">
            <a:extLst>
              <a:ext uri="{FF2B5EF4-FFF2-40B4-BE49-F238E27FC236}">
                <a16:creationId xmlns:a16="http://schemas.microsoft.com/office/drawing/2014/main" id="{907F7519-9C81-EC42-AC94-F71F481C5BE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9FD163A-D840-6240-AC2D-7FA7941820CF}"/>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375226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C41AD-CA43-4343-9258-CADC33D5B364}"/>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D723B9E-7C57-804E-B752-55DAA244A36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47857F-22B0-F243-9493-02954D49D036}"/>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5" name="Marcador de pie de página 4">
            <a:extLst>
              <a:ext uri="{FF2B5EF4-FFF2-40B4-BE49-F238E27FC236}">
                <a16:creationId xmlns:a16="http://schemas.microsoft.com/office/drawing/2014/main" id="{DDF8D1A4-436F-DC41-AA92-AB6E52646A8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F29D279-F36E-694D-86CA-DF6D72662778}"/>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43094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D4EB6-81E6-AA43-B264-C8B9962A8A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3770D27-1A20-CE4F-B226-84DF56A33E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8E08D20-B925-D744-8B50-052DE536E0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2459BE6F-3D4B-5E4A-99A1-6BF0A86513BF}"/>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6" name="Marcador de pie de página 5">
            <a:extLst>
              <a:ext uri="{FF2B5EF4-FFF2-40B4-BE49-F238E27FC236}">
                <a16:creationId xmlns:a16="http://schemas.microsoft.com/office/drawing/2014/main" id="{05CE9680-3D25-2643-90AD-30643066317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63889CE-CF8A-224D-9629-18C18295E544}"/>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94927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5697E-F629-154B-9C77-7067D0F22A8E}"/>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F0B4C48-5494-9740-9119-6629D635619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86B60DF-6688-FA44-AA5E-D7E998B51559}"/>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A0116CC-7969-8D4B-937C-BDB909DEE95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D20A1F6-2721-944D-8805-26FA43794AD2}"/>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AFAF9A7D-951F-2749-A830-C8FB39225580}"/>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8" name="Marcador de pie de página 7">
            <a:extLst>
              <a:ext uri="{FF2B5EF4-FFF2-40B4-BE49-F238E27FC236}">
                <a16:creationId xmlns:a16="http://schemas.microsoft.com/office/drawing/2014/main" id="{EFBDC83F-4CFF-FE45-9F3C-D06B39CE9FF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C935DB8-0601-3E49-80FF-F8760ED4B813}"/>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173059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C92A1-6A4E-7B47-9AC1-E007397B901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B23E873-CC25-0A4F-94D2-9D6008F8F95B}"/>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4" name="Marcador de pie de página 3">
            <a:extLst>
              <a:ext uri="{FF2B5EF4-FFF2-40B4-BE49-F238E27FC236}">
                <a16:creationId xmlns:a16="http://schemas.microsoft.com/office/drawing/2014/main" id="{0506469C-AF00-9948-8559-E1638317935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8E89C83-4D43-9145-B9EC-CE5CAE0050AB}"/>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217167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370F62-B4F6-F040-91E0-4CB53AE07EF5}"/>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3" name="Marcador de pie de página 2">
            <a:extLst>
              <a:ext uri="{FF2B5EF4-FFF2-40B4-BE49-F238E27FC236}">
                <a16:creationId xmlns:a16="http://schemas.microsoft.com/office/drawing/2014/main" id="{0B4A50EE-4FAE-BB43-8082-4330BF7B09B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EE1042F2-AFDF-CC43-B88E-EF83C801EAFC}"/>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366995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143A1-F684-D549-8B08-B8EBDE21E1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9DAAF9E-2663-E74D-B88C-F589F378199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26490CB2-EECD-9442-A260-EE4BF40DB45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9A3C2E-852A-0846-80E1-71038C3CC278}"/>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6" name="Marcador de pie de página 5">
            <a:extLst>
              <a:ext uri="{FF2B5EF4-FFF2-40B4-BE49-F238E27FC236}">
                <a16:creationId xmlns:a16="http://schemas.microsoft.com/office/drawing/2014/main" id="{FE718D16-3B4C-6649-B518-D90FF7F4C9A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73BCBE1-B90E-E248-A1F7-D1AC895EB4B2}"/>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133159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AB7B5-1D39-764B-B7A5-9AD5615230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5583437-5A00-194F-B5CE-45EBE75B952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L"/>
          </a:p>
        </p:txBody>
      </p:sp>
      <p:sp>
        <p:nvSpPr>
          <p:cNvPr id="4" name="Marcador de texto 3">
            <a:extLst>
              <a:ext uri="{FF2B5EF4-FFF2-40B4-BE49-F238E27FC236}">
                <a16:creationId xmlns:a16="http://schemas.microsoft.com/office/drawing/2014/main" id="{9FC689C3-19CC-AF4D-9BE6-D426922E369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F99AC7-82C6-ED4C-ACED-FF8408B196BE}"/>
              </a:ext>
            </a:extLst>
          </p:cNvPr>
          <p:cNvSpPr>
            <a:spLocks noGrp="1"/>
          </p:cNvSpPr>
          <p:nvPr>
            <p:ph type="dt" sz="half" idx="10"/>
          </p:nvPr>
        </p:nvSpPr>
        <p:spPr/>
        <p:txBody>
          <a:bodyPr/>
          <a:lstStyle/>
          <a:p>
            <a:fld id="{CC96CA2A-21CC-1F49-AF07-F2622CFB03C3}" type="datetimeFigureOut">
              <a:rPr lang="es-CL" smtClean="0"/>
              <a:t>25-04-2025</a:t>
            </a:fld>
            <a:endParaRPr lang="es-CL"/>
          </a:p>
        </p:txBody>
      </p:sp>
      <p:sp>
        <p:nvSpPr>
          <p:cNvPr id="6" name="Marcador de pie de página 5">
            <a:extLst>
              <a:ext uri="{FF2B5EF4-FFF2-40B4-BE49-F238E27FC236}">
                <a16:creationId xmlns:a16="http://schemas.microsoft.com/office/drawing/2014/main" id="{27AF3114-AF4D-F64D-A6BF-C5C6CF76B95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BEFBCAE-2AAB-B549-9C10-71069C4343BA}"/>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202762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B13CDB-F2A0-0D4D-A352-07D81D79FB1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D0DF888-6942-AB4E-AAF4-9B92B1929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0C5F538-8690-E144-8ECB-31A30FD7DC4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6CA2A-21CC-1F49-AF07-F2622CFB03C3}" type="datetimeFigureOut">
              <a:rPr lang="es-CL" smtClean="0"/>
              <a:t>25-04-2025</a:t>
            </a:fld>
            <a:endParaRPr lang="es-CL"/>
          </a:p>
        </p:txBody>
      </p:sp>
      <p:sp>
        <p:nvSpPr>
          <p:cNvPr id="5" name="Marcador de pie de página 4">
            <a:extLst>
              <a:ext uri="{FF2B5EF4-FFF2-40B4-BE49-F238E27FC236}">
                <a16:creationId xmlns:a16="http://schemas.microsoft.com/office/drawing/2014/main" id="{6D110ACD-E431-4447-B96D-76E1464DC19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B6B36C1-D357-C945-A6F9-5333C151182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D2BAC-7F26-FE44-9516-A7CEFE10744F}" type="slidenum">
              <a:rPr lang="es-CL" smtClean="0"/>
              <a:t>‹Nº›</a:t>
            </a:fld>
            <a:endParaRPr lang="es-CL"/>
          </a:p>
        </p:txBody>
      </p:sp>
    </p:spTree>
    <p:extLst>
      <p:ext uri="{BB962C8B-B14F-4D97-AF65-F5344CB8AC3E}">
        <p14:creationId xmlns:p14="http://schemas.microsoft.com/office/powerpoint/2010/main" val="17889175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4007022-25F9-F590-9AEC-D89BE9889818}"/>
              </a:ext>
            </a:extLst>
          </p:cNvPr>
          <p:cNvPicPr>
            <a:picLocks noChangeAspect="1"/>
          </p:cNvPicPr>
          <p:nvPr/>
        </p:nvPicPr>
        <p:blipFill>
          <a:blip r:embed="rId4"/>
          <a:stretch>
            <a:fillRect/>
          </a:stretch>
        </p:blipFill>
        <p:spPr>
          <a:xfrm>
            <a:off x="1669676" y="540123"/>
            <a:ext cx="1447800" cy="381000"/>
          </a:xfrm>
          <a:prstGeom prst="rect">
            <a:avLst/>
          </a:prstGeom>
        </p:spPr>
      </p:pic>
      <p:pic>
        <p:nvPicPr>
          <p:cNvPr id="4" name="Imagen 3">
            <a:extLst>
              <a:ext uri="{FF2B5EF4-FFF2-40B4-BE49-F238E27FC236}">
                <a16:creationId xmlns:a16="http://schemas.microsoft.com/office/drawing/2014/main" id="{CADF7B34-6711-079D-11FF-4AED0F19846E}"/>
              </a:ext>
            </a:extLst>
          </p:cNvPr>
          <p:cNvPicPr>
            <a:picLocks noChangeAspect="1"/>
          </p:cNvPicPr>
          <p:nvPr/>
        </p:nvPicPr>
        <p:blipFill>
          <a:blip r:embed="rId5"/>
          <a:stretch>
            <a:fillRect/>
          </a:stretch>
        </p:blipFill>
        <p:spPr>
          <a:xfrm>
            <a:off x="4927600" y="0"/>
            <a:ext cx="2336800" cy="190500"/>
          </a:xfrm>
          <a:prstGeom prst="rect">
            <a:avLst/>
          </a:prstGeom>
        </p:spPr>
      </p:pic>
      <p:sp>
        <p:nvSpPr>
          <p:cNvPr id="8" name="Título 7"/>
          <p:cNvSpPr>
            <a:spLocks noGrp="1"/>
          </p:cNvSpPr>
          <p:nvPr>
            <p:ph type="ctrTitle"/>
          </p:nvPr>
        </p:nvSpPr>
        <p:spPr>
          <a:xfrm>
            <a:off x="1743808" y="2168648"/>
            <a:ext cx="9144000" cy="2387600"/>
          </a:xfrm>
        </p:spPr>
        <p:txBody>
          <a:bodyPr>
            <a:normAutofit fontScale="90000"/>
          </a:bodyPr>
          <a:lstStyle/>
          <a:p>
            <a:br>
              <a:rPr lang="es-ES" sz="2800" dirty="0">
                <a:latin typeface="Tahoma" panose="020B0604030504040204" pitchFamily="34" charset="0"/>
                <a:ea typeface="Tahoma" panose="020B0604030504040204" pitchFamily="34" charset="0"/>
                <a:cs typeface="Tahoma" panose="020B0604030504040204" pitchFamily="34" charset="0"/>
              </a:rPr>
            </a:br>
            <a:r>
              <a:rPr lang="es-MX" sz="3600" b="1" spc="300" dirty="0">
                <a:solidFill>
                  <a:schemeClr val="accent1">
                    <a:lumMod val="75000"/>
                  </a:schemeClr>
                </a:solidFill>
                <a:latin typeface="Museo Slab 700" panose="02000000000000000000" pitchFamily="2" charset="77"/>
              </a:rPr>
              <a:t>TALLER </a:t>
            </a:r>
            <a:br>
              <a:rPr lang="es-MX" sz="3600" b="1" spc="300" dirty="0">
                <a:solidFill>
                  <a:schemeClr val="accent1">
                    <a:lumMod val="75000"/>
                  </a:schemeClr>
                </a:solidFill>
                <a:latin typeface="Museo Slab 700" panose="02000000000000000000" pitchFamily="2" charset="77"/>
              </a:rPr>
            </a:br>
            <a:r>
              <a:rPr lang="es-MX" sz="3600" b="1" spc="300" dirty="0">
                <a:solidFill>
                  <a:schemeClr val="accent1">
                    <a:lumMod val="75000"/>
                  </a:schemeClr>
                </a:solidFill>
                <a:latin typeface="Museo Slab 700" panose="02000000000000000000" pitchFamily="2" charset="77"/>
              </a:rPr>
              <a:t>INFORME FINAL DE CUMPLIMIENTO DE METAS REP 2024</a:t>
            </a:r>
            <a:br>
              <a:rPr lang="es-MX" sz="2800" dirty="0">
                <a:latin typeface="Tahoma" panose="020B0604030504040204" pitchFamily="34" charset="0"/>
                <a:ea typeface="Tahoma" panose="020B0604030504040204" pitchFamily="34" charset="0"/>
                <a:cs typeface="Tahoma" panose="020B0604030504040204" pitchFamily="34" charset="0"/>
              </a:rPr>
            </a:br>
            <a:br>
              <a:rPr lang="es-MX" sz="2800" b="1" dirty="0">
                <a:latin typeface="Tahoma" panose="020B0604030504040204" pitchFamily="34" charset="0"/>
                <a:ea typeface="Tahoma" panose="020B0604030504040204" pitchFamily="34" charset="0"/>
                <a:cs typeface="Tahoma" panose="020B0604030504040204" pitchFamily="34" charset="0"/>
              </a:rPr>
            </a:br>
            <a:br>
              <a:rPr lang="es-MX" sz="2800" b="1" dirty="0">
                <a:latin typeface="Tahoma" panose="020B0604030504040204" pitchFamily="34" charset="0"/>
                <a:ea typeface="Tahoma" panose="020B0604030504040204" pitchFamily="34" charset="0"/>
                <a:cs typeface="Tahoma" panose="020B0604030504040204" pitchFamily="34" charset="0"/>
              </a:rPr>
            </a:br>
            <a:r>
              <a:rPr lang="es-MX" sz="2200" b="1" dirty="0">
                <a:solidFill>
                  <a:schemeClr val="accent1">
                    <a:lumMod val="75000"/>
                  </a:schemeClr>
                </a:solidFill>
                <a:latin typeface="gobCL" pitchFamily="2" charset="77"/>
                <a:ea typeface="+mn-ea"/>
                <a:cs typeface="+mn-cs"/>
              </a:rPr>
              <a:t>25 de abril de 2025</a:t>
            </a:r>
            <a:br>
              <a:rPr lang="es-MX" sz="2200" b="1" dirty="0">
                <a:solidFill>
                  <a:schemeClr val="accent1">
                    <a:lumMod val="75000"/>
                  </a:schemeClr>
                </a:solidFill>
                <a:latin typeface="gobCL" pitchFamily="2" charset="77"/>
                <a:ea typeface="+mn-ea"/>
                <a:cs typeface="+mn-cs"/>
              </a:rPr>
            </a:br>
            <a:endParaRPr lang="es-CL" sz="2200" b="1" dirty="0">
              <a:solidFill>
                <a:schemeClr val="accent1">
                  <a:lumMod val="75000"/>
                </a:schemeClr>
              </a:solidFill>
              <a:latin typeface="gobCL" pitchFamily="2" charset="77"/>
              <a:ea typeface="+mn-ea"/>
              <a:cs typeface="+mn-cs"/>
            </a:endParaRPr>
          </a:p>
        </p:txBody>
      </p:sp>
    </p:spTree>
    <p:extLst>
      <p:ext uri="{BB962C8B-B14F-4D97-AF65-F5344CB8AC3E}">
        <p14:creationId xmlns:p14="http://schemas.microsoft.com/office/powerpoint/2010/main" val="241166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2282D40-7E75-B6C8-8177-78E3133828E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A78A0FA2-582F-448F-9B69-F3C479B94DDC}"/>
              </a:ext>
            </a:extLst>
          </p:cNvPr>
          <p:cNvPicPr>
            <a:picLocks noChangeAspect="1"/>
          </p:cNvPicPr>
          <p:nvPr/>
        </p:nvPicPr>
        <p:blipFill>
          <a:blip r:embed="rId4"/>
          <a:stretch>
            <a:fillRect/>
          </a:stretch>
        </p:blipFill>
        <p:spPr>
          <a:xfrm>
            <a:off x="469106" y="0"/>
            <a:ext cx="2336800" cy="190500"/>
          </a:xfrm>
          <a:prstGeom prst="rect">
            <a:avLst/>
          </a:prstGeom>
        </p:spPr>
      </p:pic>
      <p:sp>
        <p:nvSpPr>
          <p:cNvPr id="6" name="Título 5">
            <a:extLst>
              <a:ext uri="{FF2B5EF4-FFF2-40B4-BE49-F238E27FC236}">
                <a16:creationId xmlns:a16="http://schemas.microsoft.com/office/drawing/2014/main" id="{F0A18C2B-320D-0DE5-55AF-B8DED0443FDB}"/>
              </a:ext>
            </a:extLst>
          </p:cNvPr>
          <p:cNvSpPr>
            <a:spLocks noGrp="1"/>
          </p:cNvSpPr>
          <p:nvPr>
            <p:ph type="title"/>
          </p:nvPr>
        </p:nvSpPr>
        <p:spPr>
          <a:xfrm>
            <a:off x="469106" y="58576"/>
            <a:ext cx="10515600" cy="1325563"/>
          </a:xfrm>
        </p:spPr>
        <p:txBody>
          <a:bodyPr>
            <a:normAutofit/>
          </a:bodyPr>
          <a:lstStyle/>
          <a:p>
            <a:r>
              <a:rPr lang="es-MX" sz="2800" b="1" dirty="0">
                <a:solidFill>
                  <a:schemeClr val="accent5">
                    <a:lumMod val="50000"/>
                  </a:schemeClr>
                </a:solidFill>
                <a:latin typeface="Museo Slab 900" panose="02000000000000000000" pitchFamily="2" charset="77"/>
              </a:rPr>
              <a:t>INFORME FINAL (Información requerida)</a:t>
            </a:r>
            <a:r>
              <a:rPr lang="es-MX" sz="2800" dirty="0">
                <a:ea typeface="Calibri" panose="020F0502020204030204" pitchFamily="34" charset="0"/>
                <a:cs typeface="Times New Roman" panose="02020603050405020304" pitchFamily="18" charset="0"/>
              </a:rPr>
              <a:t> </a:t>
            </a:r>
            <a:br>
              <a:rPr lang="es-MX" sz="2800" dirty="0">
                <a:ea typeface="Calibri" panose="020F0502020204030204" pitchFamily="34" charset="0"/>
                <a:cs typeface="Times New Roman" panose="02020603050405020304" pitchFamily="18" charset="0"/>
              </a:rPr>
            </a:br>
            <a:endParaRPr lang="es-CL" sz="2800" b="1" dirty="0">
              <a:solidFill>
                <a:srgbClr val="FF0000"/>
              </a:solidFill>
              <a:latin typeface="Museo Slab 900" panose="02000000000000000000" pitchFamily="2" charset="77"/>
            </a:endParaRPr>
          </a:p>
        </p:txBody>
      </p:sp>
      <p:pic>
        <p:nvPicPr>
          <p:cNvPr id="5" name="Imagen 4">
            <a:extLst>
              <a:ext uri="{FF2B5EF4-FFF2-40B4-BE49-F238E27FC236}">
                <a16:creationId xmlns:a16="http://schemas.microsoft.com/office/drawing/2014/main" id="{FA465CB8-10D1-3FFB-DCAC-379C0EC20A7A}"/>
              </a:ext>
            </a:extLst>
          </p:cNvPr>
          <p:cNvPicPr>
            <a:picLocks noChangeAspect="1"/>
          </p:cNvPicPr>
          <p:nvPr/>
        </p:nvPicPr>
        <p:blipFill>
          <a:blip r:embed="rId5"/>
          <a:stretch>
            <a:fillRect/>
          </a:stretch>
        </p:blipFill>
        <p:spPr>
          <a:xfrm>
            <a:off x="1453624" y="842945"/>
            <a:ext cx="8963364" cy="5790904"/>
          </a:xfrm>
          <a:prstGeom prst="rect">
            <a:avLst/>
          </a:prstGeom>
        </p:spPr>
      </p:pic>
      <p:sp>
        <p:nvSpPr>
          <p:cNvPr id="13" name="Flecha: a la derecha 12">
            <a:extLst>
              <a:ext uri="{FF2B5EF4-FFF2-40B4-BE49-F238E27FC236}">
                <a16:creationId xmlns:a16="http://schemas.microsoft.com/office/drawing/2014/main" id="{4B6880E7-027F-818F-DB95-D570538FB3D1}"/>
              </a:ext>
            </a:extLst>
          </p:cNvPr>
          <p:cNvSpPr/>
          <p:nvPr/>
        </p:nvSpPr>
        <p:spPr>
          <a:xfrm rot="5400000">
            <a:off x="8491104" y="6091054"/>
            <a:ext cx="303464" cy="2455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Flecha: a la derecha 14">
            <a:extLst>
              <a:ext uri="{FF2B5EF4-FFF2-40B4-BE49-F238E27FC236}">
                <a16:creationId xmlns:a16="http://schemas.microsoft.com/office/drawing/2014/main" id="{D4F64702-ABCC-AC10-DA3C-580734174AEF}"/>
              </a:ext>
            </a:extLst>
          </p:cNvPr>
          <p:cNvSpPr/>
          <p:nvPr/>
        </p:nvSpPr>
        <p:spPr>
          <a:xfrm rot="5400000">
            <a:off x="3010861" y="6092216"/>
            <a:ext cx="303464" cy="2455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Flecha: a la derecha 15">
            <a:extLst>
              <a:ext uri="{FF2B5EF4-FFF2-40B4-BE49-F238E27FC236}">
                <a16:creationId xmlns:a16="http://schemas.microsoft.com/office/drawing/2014/main" id="{52C9E556-0DB2-349B-FACF-2800DBC69455}"/>
              </a:ext>
            </a:extLst>
          </p:cNvPr>
          <p:cNvSpPr/>
          <p:nvPr/>
        </p:nvSpPr>
        <p:spPr>
          <a:xfrm rot="5400000">
            <a:off x="8031370" y="6092216"/>
            <a:ext cx="303464" cy="2455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Flecha: a la derecha 18">
            <a:extLst>
              <a:ext uri="{FF2B5EF4-FFF2-40B4-BE49-F238E27FC236}">
                <a16:creationId xmlns:a16="http://schemas.microsoft.com/office/drawing/2014/main" id="{CBB55288-D982-0FC1-6568-3461B71BFB3E}"/>
              </a:ext>
            </a:extLst>
          </p:cNvPr>
          <p:cNvSpPr/>
          <p:nvPr/>
        </p:nvSpPr>
        <p:spPr>
          <a:xfrm rot="5400000">
            <a:off x="4931445" y="6091054"/>
            <a:ext cx="303464" cy="2455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Flecha: a la derecha 19">
            <a:extLst>
              <a:ext uri="{FF2B5EF4-FFF2-40B4-BE49-F238E27FC236}">
                <a16:creationId xmlns:a16="http://schemas.microsoft.com/office/drawing/2014/main" id="{5C0DD99F-C21E-5057-63DB-2FB1909ED506}"/>
              </a:ext>
            </a:extLst>
          </p:cNvPr>
          <p:cNvSpPr/>
          <p:nvPr/>
        </p:nvSpPr>
        <p:spPr>
          <a:xfrm rot="5400000">
            <a:off x="3602798" y="6091054"/>
            <a:ext cx="303464" cy="2455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Flecha: a la derecha 20">
            <a:extLst>
              <a:ext uri="{FF2B5EF4-FFF2-40B4-BE49-F238E27FC236}">
                <a16:creationId xmlns:a16="http://schemas.microsoft.com/office/drawing/2014/main" id="{B6B203C5-998D-5207-8701-F366EE04C9D1}"/>
              </a:ext>
            </a:extLst>
          </p:cNvPr>
          <p:cNvSpPr/>
          <p:nvPr/>
        </p:nvSpPr>
        <p:spPr>
          <a:xfrm rot="5400000">
            <a:off x="7343168" y="6092216"/>
            <a:ext cx="303464" cy="2455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esquinas redondeadas 21">
            <a:extLst>
              <a:ext uri="{FF2B5EF4-FFF2-40B4-BE49-F238E27FC236}">
                <a16:creationId xmlns:a16="http://schemas.microsoft.com/office/drawing/2014/main" id="{DBBED0D2-14EA-A3E1-66E6-0A8F578486A4}"/>
              </a:ext>
            </a:extLst>
          </p:cNvPr>
          <p:cNvSpPr/>
          <p:nvPr/>
        </p:nvSpPr>
        <p:spPr>
          <a:xfrm>
            <a:off x="6321669" y="729762"/>
            <a:ext cx="2443952" cy="33410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5614647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F83B226-6FD5-CBC9-8C3F-C2B7C2CA2ED9}"/>
              </a:ext>
            </a:extLst>
          </p:cNvPr>
          <p:cNvSpPr/>
          <p:nvPr/>
        </p:nvSpPr>
        <p:spPr>
          <a:xfrm>
            <a:off x="3702051" y="3254434"/>
            <a:ext cx="4787900" cy="361637"/>
          </a:xfrm>
          <a:prstGeom prst="rect">
            <a:avLst/>
          </a:prstGeom>
        </p:spPr>
        <p:txBody>
          <a:bodyPr wrap="square">
            <a:spAutoFit/>
          </a:bodyPr>
          <a:lstStyle/>
          <a:p>
            <a:pPr algn="ctr">
              <a:lnSpc>
                <a:spcPts val="2200"/>
              </a:lnSpc>
            </a:pPr>
            <a:r>
              <a:rPr lang="es-ES_tradnl" sz="1500" b="1" dirty="0">
                <a:solidFill>
                  <a:schemeClr val="accent1">
                    <a:lumMod val="75000"/>
                  </a:schemeClr>
                </a:solidFill>
                <a:latin typeface="gobCL" pitchFamily="2" charset="77"/>
                <a:ea typeface="Source Sans Pro" charset="0"/>
                <a:cs typeface="Source Sans Pro" charset="0"/>
              </a:rPr>
              <a:t>Sitio web: </a:t>
            </a:r>
            <a:r>
              <a:rPr lang="es-ES_tradnl" sz="1500" b="1" dirty="0" err="1">
                <a:solidFill>
                  <a:schemeClr val="accent1">
                    <a:lumMod val="75000"/>
                  </a:schemeClr>
                </a:solidFill>
                <a:latin typeface="gobCL" pitchFamily="2" charset="77"/>
                <a:ea typeface="Source Sans Pro" charset="0"/>
                <a:cs typeface="Source Sans Pro" charset="0"/>
              </a:rPr>
              <a:t>portal.sma.gob.cl</a:t>
            </a:r>
            <a:endParaRPr lang="es-ES_tradnl" sz="1500" b="1" dirty="0">
              <a:solidFill>
                <a:schemeClr val="accent1">
                  <a:lumMod val="75000"/>
                </a:schemeClr>
              </a:solidFill>
              <a:latin typeface="gobCL" pitchFamily="2" charset="77"/>
              <a:ea typeface="Source Sans Pro" charset="0"/>
              <a:cs typeface="Source Sans Pro" charset="0"/>
            </a:endParaRPr>
          </a:p>
        </p:txBody>
      </p:sp>
      <p:pic>
        <p:nvPicPr>
          <p:cNvPr id="7" name="Imagen 6">
            <a:extLst>
              <a:ext uri="{FF2B5EF4-FFF2-40B4-BE49-F238E27FC236}">
                <a16:creationId xmlns:a16="http://schemas.microsoft.com/office/drawing/2014/main" id="{0269D204-4321-B873-CD3B-B888145B90FE}"/>
              </a:ext>
            </a:extLst>
          </p:cNvPr>
          <p:cNvPicPr>
            <a:picLocks noChangeAspect="1"/>
          </p:cNvPicPr>
          <p:nvPr/>
        </p:nvPicPr>
        <p:blipFill>
          <a:blip r:embed="rId3"/>
          <a:stretch>
            <a:fillRect/>
          </a:stretch>
        </p:blipFill>
        <p:spPr>
          <a:xfrm>
            <a:off x="4688134" y="3727035"/>
            <a:ext cx="2928624" cy="835020"/>
          </a:xfrm>
          <a:prstGeom prst="rect">
            <a:avLst/>
          </a:prstGeom>
        </p:spPr>
      </p:pic>
      <p:pic>
        <p:nvPicPr>
          <p:cNvPr id="4" name="Imagen 3">
            <a:extLst>
              <a:ext uri="{FF2B5EF4-FFF2-40B4-BE49-F238E27FC236}">
                <a16:creationId xmlns:a16="http://schemas.microsoft.com/office/drawing/2014/main" id="{33609772-157B-FEB1-8871-6C2112B4E63D}"/>
              </a:ext>
            </a:extLst>
          </p:cNvPr>
          <p:cNvPicPr>
            <a:picLocks noChangeAspect="1"/>
          </p:cNvPicPr>
          <p:nvPr/>
        </p:nvPicPr>
        <p:blipFill>
          <a:blip r:embed="rId4"/>
          <a:stretch>
            <a:fillRect/>
          </a:stretch>
        </p:blipFill>
        <p:spPr>
          <a:xfrm>
            <a:off x="4927600" y="0"/>
            <a:ext cx="2336800" cy="190500"/>
          </a:xfrm>
          <a:prstGeom prst="rect">
            <a:avLst/>
          </a:prstGeom>
        </p:spPr>
      </p:pic>
      <p:pic>
        <p:nvPicPr>
          <p:cNvPr id="6" name="Imagen 5">
            <a:extLst>
              <a:ext uri="{FF2B5EF4-FFF2-40B4-BE49-F238E27FC236}">
                <a16:creationId xmlns:a16="http://schemas.microsoft.com/office/drawing/2014/main" id="{23270BF4-BC78-B325-3304-7493B5D33B7D}"/>
              </a:ext>
            </a:extLst>
          </p:cNvPr>
          <p:cNvPicPr>
            <a:picLocks noChangeAspect="1"/>
          </p:cNvPicPr>
          <p:nvPr/>
        </p:nvPicPr>
        <p:blipFill>
          <a:blip r:embed="rId5"/>
          <a:stretch>
            <a:fillRect/>
          </a:stretch>
        </p:blipFill>
        <p:spPr>
          <a:xfrm>
            <a:off x="4100593" y="5195700"/>
            <a:ext cx="3990813" cy="1308846"/>
          </a:xfrm>
          <a:prstGeom prst="rect">
            <a:avLst/>
          </a:prstGeom>
        </p:spPr>
      </p:pic>
      <p:pic>
        <p:nvPicPr>
          <p:cNvPr id="5" name="Picture 2" descr="imagen">
            <a:extLst>
              <a:ext uri="{FF2B5EF4-FFF2-40B4-BE49-F238E27FC236}">
                <a16:creationId xmlns:a16="http://schemas.microsoft.com/office/drawing/2014/main" id="{ACAC1CFB-FE8E-2F55-3861-90BF340CB3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981" y="1389719"/>
            <a:ext cx="378142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3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29467BAA-E74F-ED4F-8D86-6EC289388837}"/>
              </a:ext>
            </a:extLst>
          </p:cNvPr>
          <p:cNvSpPr>
            <a:spLocks noGrp="1"/>
          </p:cNvSpPr>
          <p:nvPr/>
        </p:nvSpPr>
        <p:spPr>
          <a:xfrm>
            <a:off x="2842055" y="2370738"/>
            <a:ext cx="4039629" cy="3979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lnSpc>
                <a:spcPct val="100000"/>
              </a:lnSpc>
              <a:spcBef>
                <a:spcPts val="0"/>
              </a:spcBef>
              <a:buFont typeface="Arial" panose="020B0604020202020204" pitchFamily="34" charset="0"/>
              <a:buNone/>
              <a:defRPr/>
            </a:pPr>
            <a:endParaRPr lang="es-CL" sz="1800" kern="0" dirty="0">
              <a:solidFill>
                <a:srgbClr val="4C6598">
                  <a:lumMod val="75000"/>
                </a:srgbClr>
              </a:solidFill>
              <a:latin typeface="gobCL" pitchFamily="2" charset="77"/>
            </a:endParaRPr>
          </a:p>
        </p:txBody>
      </p:sp>
      <p:pic>
        <p:nvPicPr>
          <p:cNvPr id="2" name="Imagen 1">
            <a:extLst>
              <a:ext uri="{FF2B5EF4-FFF2-40B4-BE49-F238E27FC236}">
                <a16:creationId xmlns:a16="http://schemas.microsoft.com/office/drawing/2014/main" id="{33C03054-DE9D-47B7-300D-46312E530A15}"/>
              </a:ext>
            </a:extLst>
          </p:cNvPr>
          <p:cNvPicPr>
            <a:picLocks noChangeAspect="1"/>
          </p:cNvPicPr>
          <p:nvPr/>
        </p:nvPicPr>
        <p:blipFill>
          <a:blip r:embed="rId3"/>
          <a:stretch>
            <a:fillRect/>
          </a:stretch>
        </p:blipFill>
        <p:spPr>
          <a:xfrm>
            <a:off x="469106" y="0"/>
            <a:ext cx="2336800" cy="190500"/>
          </a:xfrm>
          <a:prstGeom prst="rect">
            <a:avLst/>
          </a:prstGeom>
        </p:spPr>
      </p:pic>
      <p:sp>
        <p:nvSpPr>
          <p:cNvPr id="4" name="Marcador de contenido 16">
            <a:extLst>
              <a:ext uri="{FF2B5EF4-FFF2-40B4-BE49-F238E27FC236}">
                <a16:creationId xmlns:a16="http://schemas.microsoft.com/office/drawing/2014/main" id="{64E756C8-28AB-833C-D5EE-C50ED6E5F599}"/>
              </a:ext>
            </a:extLst>
          </p:cNvPr>
          <p:cNvSpPr txBox="1">
            <a:spLocks/>
          </p:cNvSpPr>
          <p:nvPr/>
        </p:nvSpPr>
        <p:spPr>
          <a:xfrm>
            <a:off x="660374" y="2384096"/>
            <a:ext cx="5410198" cy="397922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400" dirty="0">
              <a:solidFill>
                <a:srgbClr val="5B9BD5">
                  <a:lumMod val="75000"/>
                </a:srgbClr>
              </a:solidFill>
              <a:latin typeface="GOBCL-LIGHT" panose="02000603050000020004" pitchFamily="2" charset="77"/>
            </a:endParaRPr>
          </a:p>
        </p:txBody>
      </p:sp>
      <p:sp>
        <p:nvSpPr>
          <p:cNvPr id="5" name="Título 4"/>
          <p:cNvSpPr>
            <a:spLocks noGrp="1"/>
          </p:cNvSpPr>
          <p:nvPr>
            <p:ph type="title"/>
          </p:nvPr>
        </p:nvSpPr>
        <p:spPr/>
        <p:txBody>
          <a:bodyPr>
            <a:normAutofit/>
          </a:bodyPr>
          <a:lstStyle/>
          <a:p>
            <a:pPr algn="r"/>
            <a:r>
              <a:rPr lang="es-ES" sz="4000" b="1" dirty="0">
                <a:solidFill>
                  <a:srgbClr val="094681"/>
                </a:solidFill>
                <a:latin typeface="Aptos ExtraBold" panose="020B0004020202020204" pitchFamily="34" charset="0"/>
                <a:ea typeface="+mn-ea"/>
                <a:cs typeface="+mn-cs"/>
              </a:rPr>
              <a:t>INTRODUCCIÓN</a:t>
            </a:r>
          </a:p>
        </p:txBody>
      </p:sp>
    </p:spTree>
    <p:extLst>
      <p:ext uri="{BB962C8B-B14F-4D97-AF65-F5344CB8AC3E}">
        <p14:creationId xmlns:p14="http://schemas.microsoft.com/office/powerpoint/2010/main" val="83142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E21CBE9-F351-0D5F-91F2-5912FA3C9D91}"/>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F1DEBD42-3209-1E75-93DB-9B6023733304}"/>
              </a:ext>
            </a:extLst>
          </p:cNvPr>
          <p:cNvPicPr>
            <a:picLocks noChangeAspect="1"/>
          </p:cNvPicPr>
          <p:nvPr/>
        </p:nvPicPr>
        <p:blipFill>
          <a:blip r:embed="rId4"/>
          <a:stretch>
            <a:fillRect/>
          </a:stretch>
        </p:blipFill>
        <p:spPr>
          <a:xfrm>
            <a:off x="469106" y="0"/>
            <a:ext cx="2336800" cy="190500"/>
          </a:xfrm>
          <a:prstGeom prst="rect">
            <a:avLst/>
          </a:prstGeom>
        </p:spPr>
      </p:pic>
      <p:sp>
        <p:nvSpPr>
          <p:cNvPr id="4" name="Marcador de contenido 16">
            <a:extLst>
              <a:ext uri="{FF2B5EF4-FFF2-40B4-BE49-F238E27FC236}">
                <a16:creationId xmlns:a16="http://schemas.microsoft.com/office/drawing/2014/main" id="{7108DC8C-B6D5-6BE8-A6B2-FC8E6CD994BF}"/>
              </a:ext>
            </a:extLst>
          </p:cNvPr>
          <p:cNvSpPr txBox="1">
            <a:spLocks/>
          </p:cNvSpPr>
          <p:nvPr/>
        </p:nvSpPr>
        <p:spPr>
          <a:xfrm>
            <a:off x="660374" y="2384096"/>
            <a:ext cx="5410198" cy="397922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400" dirty="0">
              <a:solidFill>
                <a:schemeClr val="accent5">
                  <a:lumMod val="75000"/>
                </a:schemeClr>
              </a:solidFill>
              <a:latin typeface="GOBCL-LIGHT" panose="02000603050000020004" pitchFamily="2" charset="77"/>
            </a:endParaRPr>
          </a:p>
        </p:txBody>
      </p:sp>
      <p:sp>
        <p:nvSpPr>
          <p:cNvPr id="6" name="Título 5">
            <a:extLst>
              <a:ext uri="{FF2B5EF4-FFF2-40B4-BE49-F238E27FC236}">
                <a16:creationId xmlns:a16="http://schemas.microsoft.com/office/drawing/2014/main" id="{E8AF937F-6845-D8C6-8BBE-0F032EA2D611}"/>
              </a:ext>
            </a:extLst>
          </p:cNvPr>
          <p:cNvSpPr>
            <a:spLocks noGrp="1"/>
          </p:cNvSpPr>
          <p:nvPr>
            <p:ph type="title"/>
          </p:nvPr>
        </p:nvSpPr>
        <p:spPr/>
        <p:txBody>
          <a:bodyPr>
            <a:normAutofit fontScale="90000"/>
          </a:bodyPr>
          <a:lstStyle/>
          <a:p>
            <a:pPr>
              <a:lnSpc>
                <a:spcPct val="100000"/>
              </a:lnSpc>
            </a:pPr>
            <a:r>
              <a:rPr lang="es-MX" sz="2800" b="1" dirty="0">
                <a:solidFill>
                  <a:srgbClr val="094681"/>
                </a:solidFill>
                <a:latin typeface="Aptos ExtraBold" panose="020B0004020202020204" pitchFamily="34" charset="0"/>
                <a:ea typeface="+mn-ea"/>
                <a:cs typeface="+mn-cs"/>
              </a:rPr>
              <a:t>INFORME FINAL DE CUMPLIMIENTO DE METAS</a:t>
            </a:r>
            <a:br>
              <a:rPr lang="es-MX" sz="900" b="1" dirty="0">
                <a:solidFill>
                  <a:srgbClr val="094681"/>
                </a:solidFill>
                <a:latin typeface="Aptos ExtraBold" panose="020B0004020202020204" pitchFamily="34" charset="0"/>
                <a:ea typeface="+mn-ea"/>
                <a:cs typeface="+mn-cs"/>
              </a:rPr>
            </a:br>
            <a:br>
              <a:rPr lang="es-MX" sz="900" b="1" dirty="0">
                <a:solidFill>
                  <a:srgbClr val="094681"/>
                </a:solidFill>
                <a:latin typeface="Aptos ExtraBold" panose="020B0004020202020204" pitchFamily="34" charset="0"/>
                <a:ea typeface="+mn-ea"/>
                <a:cs typeface="+mn-cs"/>
              </a:rPr>
            </a:br>
            <a:r>
              <a:rPr lang="es-MX" sz="2700" b="1" dirty="0">
                <a:solidFill>
                  <a:srgbClr val="094681"/>
                </a:solidFill>
                <a:latin typeface="Aptos ExtraBold" panose="020B0004020202020204" pitchFamily="34" charset="0"/>
                <a:ea typeface="+mn-ea"/>
                <a:cs typeface="+mn-cs"/>
              </a:rPr>
              <a:t>Obligación de los Sistemas de Gestión (Ley REP)</a:t>
            </a:r>
            <a:br>
              <a:rPr lang="es-MX" sz="2800" b="1" dirty="0">
                <a:solidFill>
                  <a:srgbClr val="094681"/>
                </a:solidFill>
                <a:latin typeface="Aptos ExtraBold" panose="020B0004020202020204" pitchFamily="34" charset="0"/>
                <a:ea typeface="+mn-ea"/>
                <a:cs typeface="+mn-cs"/>
              </a:rPr>
            </a:br>
            <a:endParaRPr lang="es-CL" sz="2800" b="1" dirty="0">
              <a:solidFill>
                <a:srgbClr val="094681"/>
              </a:solidFill>
              <a:latin typeface="Aptos ExtraBold" panose="020B0004020202020204" pitchFamily="34" charset="0"/>
              <a:ea typeface="+mn-ea"/>
              <a:cs typeface="+mn-cs"/>
            </a:endParaRPr>
          </a:p>
        </p:txBody>
      </p:sp>
      <p:sp>
        <p:nvSpPr>
          <p:cNvPr id="8" name="Marcador de contenido 7">
            <a:extLst>
              <a:ext uri="{FF2B5EF4-FFF2-40B4-BE49-F238E27FC236}">
                <a16:creationId xmlns:a16="http://schemas.microsoft.com/office/drawing/2014/main" id="{57A2B755-E8AB-F7FE-2128-159120E5D17D}"/>
              </a:ext>
            </a:extLst>
          </p:cNvPr>
          <p:cNvSpPr>
            <a:spLocks noGrp="1"/>
          </p:cNvSpPr>
          <p:nvPr>
            <p:ph idx="1"/>
          </p:nvPr>
        </p:nvSpPr>
        <p:spPr>
          <a:xfrm>
            <a:off x="838200" y="1825625"/>
            <a:ext cx="10515600" cy="4667248"/>
          </a:xfrm>
        </p:spPr>
        <p:txBody>
          <a:bodyPr>
            <a:normAutofit fontScale="47500" lnSpcReduction="20000"/>
          </a:bodyPr>
          <a:lstStyle/>
          <a:p>
            <a:pPr marL="285747" lvl="1" algn="just">
              <a:lnSpc>
                <a:spcPct val="120000"/>
              </a:lnSpc>
              <a:buFont typeface="Wingdings" panose="05000000000000000000" pitchFamily="2" charset="2"/>
              <a:buChar char="Ø"/>
            </a:pPr>
            <a:r>
              <a:rPr lang="es-MX" sz="2500" dirty="0">
                <a:latin typeface="gobCL"/>
              </a:rPr>
              <a:t>Los sistemas de gestión tienen plazo hasta el 31 de mayo de este año, para entregar un </a:t>
            </a:r>
            <a:r>
              <a:rPr lang="es-MX" sz="2500" b="1" dirty="0">
                <a:latin typeface="gobCL"/>
              </a:rPr>
              <a:t>Informe Final </a:t>
            </a:r>
            <a:r>
              <a:rPr lang="es-ES" sz="2500" dirty="0">
                <a:latin typeface="gobCL"/>
              </a:rPr>
              <a:t>de actividades realizadas entre el 01 de enero y 31 de diciembre del año anterior (2024), </a:t>
            </a:r>
            <a:r>
              <a:rPr lang="es-MX" sz="2500" dirty="0">
                <a:latin typeface="gobCL"/>
              </a:rPr>
              <a:t>relacionado a las metas, y otras obligaciones, establecidas en los DS publicados para los productos prioritarios neumáticos y envases y embalajes.</a:t>
            </a:r>
            <a:endParaRPr lang="es-ES" sz="2500" dirty="0">
              <a:latin typeface="gobCL"/>
            </a:endParaRPr>
          </a:p>
          <a:p>
            <a:pPr marL="285747" lvl="1" algn="just">
              <a:lnSpc>
                <a:spcPct val="120000"/>
              </a:lnSpc>
              <a:buFont typeface="Wingdings" panose="05000000000000000000" pitchFamily="2" charset="2"/>
              <a:buChar char="Ø"/>
            </a:pPr>
            <a:endParaRPr lang="es-ES" sz="2500" dirty="0">
              <a:latin typeface="gobCL"/>
            </a:endParaRPr>
          </a:p>
          <a:p>
            <a:pPr marL="285747" lvl="1" algn="just">
              <a:lnSpc>
                <a:spcPct val="120000"/>
              </a:lnSpc>
              <a:buFont typeface="Wingdings" panose="05000000000000000000" pitchFamily="2" charset="2"/>
              <a:buChar char="Ø"/>
            </a:pPr>
            <a:r>
              <a:rPr lang="es-ES" sz="2500" dirty="0">
                <a:latin typeface="gobCL"/>
              </a:rPr>
              <a:t>El informe final deberá contener, al menos:</a:t>
            </a:r>
          </a:p>
          <a:p>
            <a:pPr marL="857247" lvl="2" indent="-457200" algn="just">
              <a:lnSpc>
                <a:spcPct val="120000"/>
              </a:lnSpc>
              <a:buFont typeface="+mj-lt"/>
              <a:buAutoNum type="alphaLcParenR"/>
            </a:pPr>
            <a:r>
              <a:rPr lang="es-ES" sz="2500" dirty="0">
                <a:latin typeface="gobCL"/>
              </a:rPr>
              <a:t>Cantidad de productos prioritarios introducidos en el mercado, por los productores que integran el sistema de gestión, en el período inmediatamente anterior; </a:t>
            </a:r>
          </a:p>
          <a:p>
            <a:pPr marL="857247" lvl="2" indent="-457200" algn="just">
              <a:lnSpc>
                <a:spcPct val="120000"/>
              </a:lnSpc>
              <a:buFont typeface="+mj-lt"/>
              <a:buAutoNum type="alphaLcParenR"/>
            </a:pPr>
            <a:r>
              <a:rPr lang="es-ES" sz="2500" dirty="0">
                <a:latin typeface="gobCL"/>
              </a:rPr>
              <a:t>Descripción de las actividades realizadas; </a:t>
            </a:r>
          </a:p>
          <a:p>
            <a:pPr marL="857247" lvl="2" indent="-457200" algn="just">
              <a:lnSpc>
                <a:spcPct val="120000"/>
              </a:lnSpc>
              <a:buFont typeface="+mj-lt"/>
              <a:buAutoNum type="alphaLcParenR"/>
            </a:pPr>
            <a:r>
              <a:rPr lang="es-ES" sz="2500" dirty="0">
                <a:latin typeface="gobCL"/>
              </a:rPr>
              <a:t>Costo de la gestión de residuos del año que se está informando, en el caso de un sistema individual, y la tarifa correspondiente al costo de la gestión de residuos y su fórmula de cálculo, en el caso de un sistema colectivo; </a:t>
            </a:r>
          </a:p>
          <a:p>
            <a:pPr marL="857247" lvl="2" indent="-457200" algn="just">
              <a:lnSpc>
                <a:spcPct val="120000"/>
              </a:lnSpc>
              <a:buFont typeface="+mj-lt"/>
              <a:buAutoNum type="alphaLcParenR"/>
            </a:pPr>
            <a:r>
              <a:rPr lang="es-ES" sz="2500" dirty="0">
                <a:latin typeface="gobCL"/>
              </a:rPr>
              <a:t>Cumplimiento de las metas de recolección y valorización, así como de las obligaciones asociadas, si correspondiere. Además, deberá acompañarse una nueva garantía para caucionar las metas y obligaciones del año en curso (Sistemas Colectivos de Gestión).</a:t>
            </a:r>
          </a:p>
          <a:p>
            <a:pPr marL="285747" lvl="1" algn="just">
              <a:lnSpc>
                <a:spcPct val="120000"/>
              </a:lnSpc>
              <a:buFont typeface="Wingdings" panose="05000000000000000000" pitchFamily="2" charset="2"/>
              <a:buChar char="Ø"/>
            </a:pPr>
            <a:endParaRPr lang="es-ES" sz="2500" dirty="0">
              <a:latin typeface="gobCL"/>
            </a:endParaRPr>
          </a:p>
          <a:p>
            <a:pPr marL="285747" lvl="1" algn="just">
              <a:lnSpc>
                <a:spcPct val="120000"/>
              </a:lnSpc>
              <a:buFont typeface="Wingdings" panose="05000000000000000000" pitchFamily="2" charset="2"/>
              <a:buChar char="Ø"/>
            </a:pPr>
            <a:r>
              <a:rPr lang="es-ES" sz="2500" dirty="0">
                <a:latin typeface="gobCL"/>
              </a:rPr>
              <a:t>Resolución SMA precisó la información a entregar en los informes (</a:t>
            </a:r>
            <a:r>
              <a:rPr lang="es-MX" sz="2500" dirty="0">
                <a:latin typeface="gobCL"/>
              </a:rPr>
              <a:t>RE N°2084/2023 del 18-12-2023 y RE N°2279/2023 del 05-12-2024)</a:t>
            </a:r>
            <a:r>
              <a:rPr lang="es-ES" sz="2500" dirty="0">
                <a:latin typeface="gobCL"/>
              </a:rPr>
              <a:t>.</a:t>
            </a:r>
          </a:p>
          <a:p>
            <a:pPr marL="857247" lvl="2" indent="-457200" algn="just">
              <a:lnSpc>
                <a:spcPct val="120000"/>
              </a:lnSpc>
              <a:buFont typeface="+mj-lt"/>
              <a:buAutoNum type="alphaLcParenR"/>
            </a:pPr>
            <a:r>
              <a:rPr lang="es-ES" sz="2500" dirty="0">
                <a:latin typeface="gobCL"/>
              </a:rPr>
              <a:t>Registros de información, tales como las cantidades de productos prioritarios introducidos en el mercado; operaciones de manejo de residuos de productos prioritarios, tanto del Sistema de Gestión como de Consumidores Industriales</a:t>
            </a:r>
          </a:p>
          <a:p>
            <a:pPr marL="857247" lvl="2" indent="-457200" algn="just">
              <a:lnSpc>
                <a:spcPct val="120000"/>
              </a:lnSpc>
              <a:buFont typeface="+mj-lt"/>
              <a:buAutoNum type="alphaLcParenR"/>
            </a:pPr>
            <a:r>
              <a:rPr lang="es-ES" sz="2500" dirty="0">
                <a:latin typeface="gobCL"/>
              </a:rPr>
              <a:t>Mantención y resguardo de la información de respaldo de los datos reportados periódicamente.</a:t>
            </a:r>
          </a:p>
          <a:p>
            <a:pPr marL="857247" lvl="2" indent="-457200" algn="just">
              <a:lnSpc>
                <a:spcPct val="120000"/>
              </a:lnSpc>
              <a:buFont typeface="+mj-lt"/>
              <a:buAutoNum type="alphaLcParenR"/>
            </a:pPr>
            <a:r>
              <a:rPr lang="es-ES" sz="2500" dirty="0">
                <a:latin typeface="gobCL"/>
              </a:rPr>
              <a:t>Certificación del Informe.</a:t>
            </a:r>
          </a:p>
          <a:p>
            <a:pPr marL="285747" lvl="1" algn="just">
              <a:lnSpc>
                <a:spcPct val="120000"/>
              </a:lnSpc>
              <a:buFont typeface="Wingdings" panose="05000000000000000000" pitchFamily="2" charset="2"/>
              <a:buChar char="Ø"/>
            </a:pPr>
            <a:endParaRPr lang="es-ES" sz="2500" dirty="0">
              <a:latin typeface="gobCL"/>
            </a:endParaRPr>
          </a:p>
          <a:p>
            <a:endParaRPr lang="es-CL" dirty="0"/>
          </a:p>
        </p:txBody>
      </p:sp>
      <p:sp>
        <p:nvSpPr>
          <p:cNvPr id="7" name="Marcador de contenido 11">
            <a:extLst>
              <a:ext uri="{FF2B5EF4-FFF2-40B4-BE49-F238E27FC236}">
                <a16:creationId xmlns:a16="http://schemas.microsoft.com/office/drawing/2014/main" id="{6587F0AE-01E9-5BA4-707E-DE578CB3F4F8}"/>
              </a:ext>
            </a:extLst>
          </p:cNvPr>
          <p:cNvSpPr txBox="1">
            <a:spLocks/>
          </p:cNvSpPr>
          <p:nvPr/>
        </p:nvSpPr>
        <p:spPr>
          <a:xfrm>
            <a:off x="1763291" y="3372137"/>
            <a:ext cx="6070655" cy="3684588"/>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dirty="0"/>
          </a:p>
        </p:txBody>
      </p:sp>
    </p:spTree>
    <p:extLst>
      <p:ext uri="{BB962C8B-B14F-4D97-AF65-F5344CB8AC3E}">
        <p14:creationId xmlns:p14="http://schemas.microsoft.com/office/powerpoint/2010/main" val="375891952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48BBF436-DB0D-2C59-0DF8-3332D88E6A8B}"/>
            </a:ext>
          </a:extLst>
        </p:cNvPr>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A542C7AA-32AA-D163-ADC7-644500EFFEAC}"/>
              </a:ext>
            </a:extLst>
          </p:cNvPr>
          <p:cNvSpPr>
            <a:spLocks noGrp="1"/>
          </p:cNvSpPr>
          <p:nvPr/>
        </p:nvSpPr>
        <p:spPr>
          <a:xfrm>
            <a:off x="2842055" y="2370738"/>
            <a:ext cx="4039629" cy="3979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lnSpc>
                <a:spcPct val="100000"/>
              </a:lnSpc>
              <a:spcBef>
                <a:spcPts val="0"/>
              </a:spcBef>
              <a:buFont typeface="Arial" panose="020B0604020202020204" pitchFamily="34" charset="0"/>
              <a:buNone/>
              <a:defRPr/>
            </a:pPr>
            <a:endParaRPr lang="es-CL" sz="1800" kern="0" dirty="0">
              <a:solidFill>
                <a:srgbClr val="4C6598">
                  <a:lumMod val="75000"/>
                </a:srgbClr>
              </a:solidFill>
              <a:latin typeface="gobCL" pitchFamily="2" charset="77"/>
            </a:endParaRPr>
          </a:p>
        </p:txBody>
      </p:sp>
      <p:pic>
        <p:nvPicPr>
          <p:cNvPr id="2" name="Imagen 1">
            <a:extLst>
              <a:ext uri="{FF2B5EF4-FFF2-40B4-BE49-F238E27FC236}">
                <a16:creationId xmlns:a16="http://schemas.microsoft.com/office/drawing/2014/main" id="{2F3C96FE-01FA-6328-CCBA-BB218C84523E}"/>
              </a:ext>
            </a:extLst>
          </p:cNvPr>
          <p:cNvPicPr>
            <a:picLocks noChangeAspect="1"/>
          </p:cNvPicPr>
          <p:nvPr/>
        </p:nvPicPr>
        <p:blipFill>
          <a:blip r:embed="rId5"/>
          <a:stretch>
            <a:fillRect/>
          </a:stretch>
        </p:blipFill>
        <p:spPr>
          <a:xfrm>
            <a:off x="469106" y="0"/>
            <a:ext cx="2336800" cy="190500"/>
          </a:xfrm>
          <a:prstGeom prst="rect">
            <a:avLst/>
          </a:prstGeom>
        </p:spPr>
      </p:pic>
      <p:sp>
        <p:nvSpPr>
          <p:cNvPr id="4" name="Marcador de contenido 16">
            <a:extLst>
              <a:ext uri="{FF2B5EF4-FFF2-40B4-BE49-F238E27FC236}">
                <a16:creationId xmlns:a16="http://schemas.microsoft.com/office/drawing/2014/main" id="{5F000755-3476-A6EF-1B54-15A21C93E553}"/>
              </a:ext>
            </a:extLst>
          </p:cNvPr>
          <p:cNvSpPr txBox="1">
            <a:spLocks/>
          </p:cNvSpPr>
          <p:nvPr/>
        </p:nvSpPr>
        <p:spPr>
          <a:xfrm>
            <a:off x="660374" y="2384096"/>
            <a:ext cx="5410198" cy="397922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400" dirty="0">
              <a:solidFill>
                <a:srgbClr val="5B9BD5">
                  <a:lumMod val="75000"/>
                </a:srgbClr>
              </a:solidFill>
              <a:latin typeface="GOBCL-LIGHT" panose="02000603050000020004" pitchFamily="2" charset="77"/>
            </a:endParaRPr>
          </a:p>
        </p:txBody>
      </p:sp>
      <p:sp>
        <p:nvSpPr>
          <p:cNvPr id="3" name="Título 2">
            <a:extLst>
              <a:ext uri="{FF2B5EF4-FFF2-40B4-BE49-F238E27FC236}">
                <a16:creationId xmlns:a16="http://schemas.microsoft.com/office/drawing/2014/main" id="{57A88AC7-3858-1787-10AB-089CDF78B206}"/>
              </a:ext>
            </a:extLst>
          </p:cNvPr>
          <p:cNvSpPr>
            <a:spLocks noGrp="1"/>
          </p:cNvSpPr>
          <p:nvPr>
            <p:ph type="title"/>
          </p:nvPr>
        </p:nvSpPr>
        <p:spPr/>
        <p:txBody>
          <a:bodyPr>
            <a:normAutofit fontScale="90000"/>
          </a:bodyPr>
          <a:lstStyle/>
          <a:p>
            <a:pPr>
              <a:lnSpc>
                <a:spcPct val="100000"/>
              </a:lnSpc>
            </a:pPr>
            <a:r>
              <a:rPr lang="es-MX" sz="3100" b="1" dirty="0">
                <a:solidFill>
                  <a:srgbClr val="094681"/>
                </a:solidFill>
                <a:latin typeface="Aptos ExtraBold" panose="020B0004020202020204" pitchFamily="34" charset="0"/>
                <a:ea typeface="+mn-ea"/>
                <a:cs typeface="+mn-cs"/>
              </a:rPr>
              <a:t>INFORME FINAL DE REPORTE DE METAS REP 2024</a:t>
            </a:r>
            <a:br>
              <a:rPr lang="es-MX" sz="3100" b="1" dirty="0">
                <a:solidFill>
                  <a:srgbClr val="094681"/>
                </a:solidFill>
                <a:latin typeface="Aptos ExtraBold" panose="020B0004020202020204" pitchFamily="34" charset="0"/>
                <a:ea typeface="+mn-ea"/>
                <a:cs typeface="+mn-cs"/>
              </a:rPr>
            </a:br>
            <a:br>
              <a:rPr lang="es-MX" sz="900" b="1" dirty="0">
                <a:solidFill>
                  <a:srgbClr val="094681"/>
                </a:solidFill>
                <a:latin typeface="Aptos ExtraBold" panose="020B0004020202020204" pitchFamily="34" charset="0"/>
                <a:ea typeface="+mn-ea"/>
                <a:cs typeface="+mn-cs"/>
              </a:rPr>
            </a:br>
            <a:r>
              <a:rPr lang="es-MX" sz="2200" b="1" dirty="0">
                <a:solidFill>
                  <a:srgbClr val="094681"/>
                </a:solidFill>
                <a:latin typeface="Aptos ExtraBold" panose="020B0004020202020204" pitchFamily="34" charset="0"/>
                <a:ea typeface="+mn-ea"/>
                <a:cs typeface="+mn-cs"/>
              </a:rPr>
              <a:t>Formatos de reporte y u</a:t>
            </a:r>
            <a:r>
              <a:rPr lang="es-ES" sz="2200" b="1" dirty="0">
                <a:solidFill>
                  <a:srgbClr val="094681"/>
                </a:solidFill>
                <a:latin typeface="Aptos ExtraBold" panose="020B0004020202020204" pitchFamily="34" charset="0"/>
                <a:ea typeface="+mn-ea"/>
                <a:cs typeface="+mn-cs"/>
              </a:rPr>
              <a:t>so de la plataforma SISREP-SMA </a:t>
            </a:r>
            <a:r>
              <a:rPr lang="es-MX" sz="2200" b="1" dirty="0">
                <a:solidFill>
                  <a:srgbClr val="094681"/>
                </a:solidFill>
                <a:latin typeface="Aptos ExtraBold" panose="020B0004020202020204" pitchFamily="34" charset="0"/>
                <a:ea typeface="+mn-ea"/>
                <a:cs typeface="+mn-cs"/>
              </a:rPr>
              <a:t>(R.E. N°2084/2023)</a:t>
            </a:r>
            <a:br>
              <a:rPr lang="es-MX" sz="2200" b="1" dirty="0">
                <a:solidFill>
                  <a:srgbClr val="094681"/>
                </a:solidFill>
                <a:latin typeface="Aptos ExtraBold" panose="020B0004020202020204" pitchFamily="34" charset="0"/>
                <a:ea typeface="+mn-ea"/>
                <a:cs typeface="+mn-cs"/>
              </a:rPr>
            </a:br>
            <a:br>
              <a:rPr lang="es-MX" sz="800" b="1" dirty="0">
                <a:solidFill>
                  <a:srgbClr val="094681"/>
                </a:solidFill>
                <a:latin typeface="Aptos ExtraBold" panose="020B0004020202020204" pitchFamily="34" charset="0"/>
                <a:ea typeface="+mn-ea"/>
                <a:cs typeface="+mn-cs"/>
              </a:rPr>
            </a:br>
            <a:endParaRPr lang="es-CL" sz="2000" b="1" dirty="0">
              <a:solidFill>
                <a:srgbClr val="094681"/>
              </a:solidFill>
              <a:latin typeface="Aptos ExtraBold" panose="020B0004020202020204" pitchFamily="34" charset="0"/>
              <a:ea typeface="+mn-ea"/>
              <a:cs typeface="+mn-cs"/>
            </a:endParaRPr>
          </a:p>
        </p:txBody>
      </p:sp>
      <p:sp>
        <p:nvSpPr>
          <p:cNvPr id="6" name="Marcador de contenido 5">
            <a:extLst>
              <a:ext uri="{FF2B5EF4-FFF2-40B4-BE49-F238E27FC236}">
                <a16:creationId xmlns:a16="http://schemas.microsoft.com/office/drawing/2014/main" id="{2287EBD7-F7C4-F6AC-99AA-813B43735508}"/>
              </a:ext>
            </a:extLst>
          </p:cNvPr>
          <p:cNvSpPr>
            <a:spLocks noGrp="1"/>
          </p:cNvSpPr>
          <p:nvPr>
            <p:ph idx="1"/>
          </p:nvPr>
        </p:nvSpPr>
        <p:spPr>
          <a:xfrm>
            <a:off x="838200" y="1825625"/>
            <a:ext cx="6802315" cy="4537694"/>
          </a:xfrm>
        </p:spPr>
        <p:txBody>
          <a:bodyPr>
            <a:noAutofit/>
          </a:bodyPr>
          <a:lstStyle/>
          <a:p>
            <a:pPr algn="just">
              <a:lnSpc>
                <a:spcPct val="150000"/>
              </a:lnSpc>
            </a:pPr>
            <a:r>
              <a:rPr lang="es-MX" sz="1600" dirty="0">
                <a:solidFill>
                  <a:schemeClr val="accent1">
                    <a:lumMod val="75000"/>
                  </a:schemeClr>
                </a:solidFill>
                <a:latin typeface="gobCL" pitchFamily="2" charset="77"/>
              </a:rPr>
              <a:t>R.E. N°2084/2023, Art. 16 indicó que la SMA mantendrá a disposición de los regulados archivos con los formatos de los reportes con el propósito de facilitar el cumplimiento de dicha obligación. Dichos formatos podrán incluir más datos con el propósito de satisfacer la trazabilidad de los residuos.</a:t>
            </a:r>
          </a:p>
          <a:p>
            <a:pPr algn="just">
              <a:lnSpc>
                <a:spcPct val="150000"/>
              </a:lnSpc>
            </a:pPr>
            <a:endParaRPr lang="es-MX" sz="1600" b="1" dirty="0">
              <a:solidFill>
                <a:schemeClr val="accent1">
                  <a:lumMod val="75000"/>
                </a:schemeClr>
              </a:solidFill>
              <a:latin typeface="gobCL" pitchFamily="2" charset="77"/>
            </a:endParaRPr>
          </a:p>
          <a:p>
            <a:pPr algn="just">
              <a:lnSpc>
                <a:spcPct val="150000"/>
              </a:lnSpc>
            </a:pPr>
            <a:r>
              <a:rPr lang="es-MX" sz="1600" b="1" dirty="0">
                <a:solidFill>
                  <a:schemeClr val="accent1">
                    <a:lumMod val="75000"/>
                  </a:schemeClr>
                </a:solidFill>
                <a:latin typeface="gobCL" pitchFamily="2" charset="77"/>
              </a:rPr>
              <a:t>Informes Finales del periodo 2024, que se reportan el 31 de mayo de 2025.</a:t>
            </a:r>
          </a:p>
          <a:p>
            <a:pPr lvl="1" algn="just">
              <a:lnSpc>
                <a:spcPct val="150000"/>
              </a:lnSpc>
              <a:buFont typeface="Wingdings" panose="05000000000000000000" pitchFamily="2" charset="2"/>
              <a:buChar char="ü"/>
            </a:pPr>
            <a:r>
              <a:rPr lang="es-MX" sz="1600" dirty="0">
                <a:solidFill>
                  <a:schemeClr val="accent1">
                    <a:lumMod val="75000"/>
                  </a:schemeClr>
                </a:solidFill>
                <a:latin typeface="gobCL" pitchFamily="2" charset="77"/>
              </a:rPr>
              <a:t>Utilización y llenado del Informe en formato Excel dispuesto en la plataforma de la SMA.</a:t>
            </a:r>
          </a:p>
          <a:p>
            <a:pPr lvl="1" algn="just">
              <a:lnSpc>
                <a:spcPct val="150000"/>
              </a:lnSpc>
              <a:buFont typeface="Wingdings" panose="05000000000000000000" pitchFamily="2" charset="2"/>
              <a:buChar char="ü"/>
            </a:pPr>
            <a:r>
              <a:rPr lang="es-MX" sz="1600" dirty="0">
                <a:solidFill>
                  <a:schemeClr val="accent1">
                    <a:lumMod val="75000"/>
                  </a:schemeClr>
                </a:solidFill>
                <a:latin typeface="gobCL" pitchFamily="2" charset="77"/>
              </a:rPr>
              <a:t>Ingreso del Informe a la plataforma SISREP, habilitada a contar de este año.</a:t>
            </a:r>
          </a:p>
          <a:p>
            <a:pPr marL="457189" lvl="1" indent="0">
              <a:lnSpc>
                <a:spcPct val="120000"/>
              </a:lnSpc>
              <a:buNone/>
            </a:pPr>
            <a:endParaRPr lang="es-MX" sz="1400" b="1" dirty="0">
              <a:ea typeface="Tahoma" panose="020B0604030504040204" pitchFamily="34" charset="0"/>
              <a:cs typeface="Tahoma" panose="020B0604030504040204" pitchFamily="34" charset="0"/>
            </a:endParaRPr>
          </a:p>
        </p:txBody>
      </p:sp>
      <p:pic>
        <p:nvPicPr>
          <p:cNvPr id="8" name="Imagen 7">
            <a:extLst>
              <a:ext uri="{FF2B5EF4-FFF2-40B4-BE49-F238E27FC236}">
                <a16:creationId xmlns:a16="http://schemas.microsoft.com/office/drawing/2014/main" id="{2DFE3907-6C40-C340-5E55-A50819D29D81}"/>
              </a:ext>
            </a:extLst>
          </p:cNvPr>
          <p:cNvPicPr>
            <a:picLocks noChangeAspect="1"/>
          </p:cNvPicPr>
          <p:nvPr/>
        </p:nvPicPr>
        <p:blipFill>
          <a:blip r:embed="rId6"/>
          <a:stretch>
            <a:fillRect/>
          </a:stretch>
        </p:blipFill>
        <p:spPr>
          <a:xfrm>
            <a:off x="8133546" y="1626509"/>
            <a:ext cx="3703485" cy="2392687"/>
          </a:xfrm>
          <a:prstGeom prst="rect">
            <a:avLst/>
          </a:prstGeom>
        </p:spPr>
      </p:pic>
      <p:pic>
        <p:nvPicPr>
          <p:cNvPr id="1026" name="Picture 2">
            <a:extLst>
              <a:ext uri="{FF2B5EF4-FFF2-40B4-BE49-F238E27FC236}">
                <a16:creationId xmlns:a16="http://schemas.microsoft.com/office/drawing/2014/main" id="{50C92978-8F19-9358-5E4B-876B750E61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8731" y="4289193"/>
            <a:ext cx="3528300" cy="210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8757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C03054-DE9D-47B7-300D-46312E530A15}"/>
              </a:ext>
            </a:extLst>
          </p:cNvPr>
          <p:cNvPicPr>
            <a:picLocks noChangeAspect="1"/>
          </p:cNvPicPr>
          <p:nvPr/>
        </p:nvPicPr>
        <p:blipFill>
          <a:blip r:embed="rId5"/>
          <a:stretch>
            <a:fillRect/>
          </a:stretch>
        </p:blipFill>
        <p:spPr>
          <a:xfrm>
            <a:off x="469106" y="0"/>
            <a:ext cx="2336800" cy="190500"/>
          </a:xfrm>
          <a:prstGeom prst="rect">
            <a:avLst/>
          </a:prstGeom>
        </p:spPr>
      </p:pic>
      <p:sp>
        <p:nvSpPr>
          <p:cNvPr id="4" name="Marcador de contenido 16">
            <a:extLst>
              <a:ext uri="{FF2B5EF4-FFF2-40B4-BE49-F238E27FC236}">
                <a16:creationId xmlns:a16="http://schemas.microsoft.com/office/drawing/2014/main" id="{64E756C8-28AB-833C-D5EE-C50ED6E5F599}"/>
              </a:ext>
            </a:extLst>
          </p:cNvPr>
          <p:cNvSpPr txBox="1">
            <a:spLocks/>
          </p:cNvSpPr>
          <p:nvPr/>
        </p:nvSpPr>
        <p:spPr>
          <a:xfrm>
            <a:off x="660374" y="2384096"/>
            <a:ext cx="5410198" cy="397922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400" dirty="0">
              <a:solidFill>
                <a:schemeClr val="accent5">
                  <a:lumMod val="75000"/>
                </a:schemeClr>
              </a:solidFill>
              <a:latin typeface="GOBCL-LIGHT" panose="02000603050000020004" pitchFamily="2" charset="77"/>
            </a:endParaRPr>
          </a:p>
        </p:txBody>
      </p:sp>
      <p:sp>
        <p:nvSpPr>
          <p:cNvPr id="6" name="Título 5">
            <a:extLst>
              <a:ext uri="{FF2B5EF4-FFF2-40B4-BE49-F238E27FC236}">
                <a16:creationId xmlns:a16="http://schemas.microsoft.com/office/drawing/2014/main" id="{A8045BA6-37C2-4940-51B2-87FBA2488C4C}"/>
              </a:ext>
            </a:extLst>
          </p:cNvPr>
          <p:cNvSpPr>
            <a:spLocks noGrp="1"/>
          </p:cNvSpPr>
          <p:nvPr>
            <p:ph type="title"/>
          </p:nvPr>
        </p:nvSpPr>
        <p:spPr>
          <a:xfrm>
            <a:off x="748553" y="241027"/>
            <a:ext cx="10515600" cy="1325563"/>
          </a:xfrm>
        </p:spPr>
        <p:txBody>
          <a:bodyPr>
            <a:normAutofit/>
          </a:bodyPr>
          <a:lstStyle/>
          <a:p>
            <a:r>
              <a:rPr lang="es-MX" sz="2800" b="1" dirty="0">
                <a:solidFill>
                  <a:srgbClr val="094681"/>
                </a:solidFill>
                <a:latin typeface="Aptos ExtraBold" panose="020B0004020202020204" pitchFamily="34" charset="0"/>
                <a:ea typeface="+mn-ea"/>
                <a:cs typeface="+mn-cs"/>
              </a:rPr>
              <a:t>INFORME FINAL DE REPORTE DE METAS REP 2024</a:t>
            </a:r>
            <a:br>
              <a:rPr lang="es-MX" sz="800" b="1" dirty="0">
                <a:solidFill>
                  <a:srgbClr val="094681"/>
                </a:solidFill>
                <a:latin typeface="Aptos ExtraBold" panose="020B0004020202020204" pitchFamily="34" charset="0"/>
                <a:ea typeface="+mn-ea"/>
                <a:cs typeface="+mn-cs"/>
              </a:rPr>
            </a:br>
            <a:br>
              <a:rPr lang="es-MX" sz="800" b="1" dirty="0">
                <a:solidFill>
                  <a:srgbClr val="094681"/>
                </a:solidFill>
                <a:latin typeface="Aptos ExtraBold" panose="020B0004020202020204" pitchFamily="34" charset="0"/>
                <a:ea typeface="+mn-ea"/>
                <a:cs typeface="+mn-cs"/>
              </a:rPr>
            </a:br>
            <a:r>
              <a:rPr lang="es-MX" sz="2400" b="1" dirty="0">
                <a:solidFill>
                  <a:schemeClr val="accent5">
                    <a:lumMod val="50000"/>
                  </a:schemeClr>
                </a:solidFill>
                <a:latin typeface="Museo Slab 900" panose="02000000000000000000" pitchFamily="2" charset="77"/>
                <a:ea typeface="+mn-ea"/>
                <a:cs typeface="+mn-cs"/>
              </a:rPr>
              <a:t>I</a:t>
            </a:r>
            <a:r>
              <a:rPr lang="es-MX" sz="2400" b="1" dirty="0">
                <a:solidFill>
                  <a:schemeClr val="accent5">
                    <a:lumMod val="50000"/>
                  </a:schemeClr>
                </a:solidFill>
                <a:latin typeface="Museo Slab 900" panose="02000000000000000000" pitchFamily="2" charset="77"/>
              </a:rPr>
              <a:t>ngreso del Reporte a la SMA</a:t>
            </a:r>
          </a:p>
        </p:txBody>
      </p:sp>
      <p:grpSp>
        <p:nvGrpSpPr>
          <p:cNvPr id="16" name="Grupo 15">
            <a:extLst>
              <a:ext uri="{FF2B5EF4-FFF2-40B4-BE49-F238E27FC236}">
                <a16:creationId xmlns:a16="http://schemas.microsoft.com/office/drawing/2014/main" id="{1585A874-6634-BF1D-43FD-CF1649E0AA48}"/>
              </a:ext>
            </a:extLst>
          </p:cNvPr>
          <p:cNvGrpSpPr/>
          <p:nvPr/>
        </p:nvGrpSpPr>
        <p:grpSpPr>
          <a:xfrm>
            <a:off x="1957800" y="1627469"/>
            <a:ext cx="8939072" cy="4385541"/>
            <a:chOff x="1957800" y="1627469"/>
            <a:chExt cx="8939072" cy="4385541"/>
          </a:xfrm>
        </p:grpSpPr>
        <p:grpSp>
          <p:nvGrpSpPr>
            <p:cNvPr id="14" name="Grupo 13">
              <a:extLst>
                <a:ext uri="{FF2B5EF4-FFF2-40B4-BE49-F238E27FC236}">
                  <a16:creationId xmlns:a16="http://schemas.microsoft.com/office/drawing/2014/main" id="{8142122F-71E0-521A-2BF4-FA5B4F2BEB6C}"/>
                </a:ext>
              </a:extLst>
            </p:cNvPr>
            <p:cNvGrpSpPr/>
            <p:nvPr/>
          </p:nvGrpSpPr>
          <p:grpSpPr>
            <a:xfrm>
              <a:off x="1957800" y="1627469"/>
              <a:ext cx="8939072" cy="4385541"/>
              <a:chOff x="2054515" y="1643555"/>
              <a:chExt cx="8939072" cy="4385541"/>
            </a:xfrm>
          </p:grpSpPr>
          <p:pic>
            <p:nvPicPr>
              <p:cNvPr id="9" name="Imagen 8">
                <a:extLst>
                  <a:ext uri="{FF2B5EF4-FFF2-40B4-BE49-F238E27FC236}">
                    <a16:creationId xmlns:a16="http://schemas.microsoft.com/office/drawing/2014/main" id="{99200C96-D154-6282-8502-7BE2FECBA6CB}"/>
                  </a:ext>
                </a:extLst>
              </p:cNvPr>
              <p:cNvPicPr>
                <a:picLocks noChangeAspect="1"/>
              </p:cNvPicPr>
              <p:nvPr/>
            </p:nvPicPr>
            <p:blipFill>
              <a:blip r:embed="rId6"/>
              <a:stretch>
                <a:fillRect/>
              </a:stretch>
            </p:blipFill>
            <p:spPr>
              <a:xfrm>
                <a:off x="2054515" y="1643555"/>
                <a:ext cx="8939072" cy="2887232"/>
              </a:xfrm>
              <a:prstGeom prst="rect">
                <a:avLst/>
              </a:prstGeom>
            </p:spPr>
          </p:pic>
          <p:sp>
            <p:nvSpPr>
              <p:cNvPr id="3" name="Signo de multiplicación 2">
                <a:extLst>
                  <a:ext uri="{FF2B5EF4-FFF2-40B4-BE49-F238E27FC236}">
                    <a16:creationId xmlns:a16="http://schemas.microsoft.com/office/drawing/2014/main" id="{EDD90579-942C-F242-D3F1-A4DD48C637D4}"/>
                  </a:ext>
                </a:extLst>
              </p:cNvPr>
              <p:cNvSpPr/>
              <p:nvPr/>
            </p:nvSpPr>
            <p:spPr>
              <a:xfrm>
                <a:off x="2745051" y="2817932"/>
                <a:ext cx="468457" cy="408753"/>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5" name="Grupo 4">
                <a:extLst>
                  <a:ext uri="{FF2B5EF4-FFF2-40B4-BE49-F238E27FC236}">
                    <a16:creationId xmlns:a16="http://schemas.microsoft.com/office/drawing/2014/main" id="{A385E7F7-67FE-63FA-2133-366B43C1AD24}"/>
                  </a:ext>
                </a:extLst>
              </p:cNvPr>
              <p:cNvGrpSpPr/>
              <p:nvPr/>
            </p:nvGrpSpPr>
            <p:grpSpPr>
              <a:xfrm>
                <a:off x="3213508" y="4500353"/>
                <a:ext cx="1810475" cy="1455967"/>
                <a:chOff x="7622931" y="2048608"/>
                <a:chExt cx="3730869" cy="3191607"/>
              </a:xfrm>
            </p:grpSpPr>
            <p:sp>
              <p:nvSpPr>
                <p:cNvPr id="7" name="Rectángulo 6">
                  <a:extLst>
                    <a:ext uri="{FF2B5EF4-FFF2-40B4-BE49-F238E27FC236}">
                      <a16:creationId xmlns:a16="http://schemas.microsoft.com/office/drawing/2014/main" id="{AA86D5EC-84AA-7632-9141-15766628BE7E}"/>
                    </a:ext>
                  </a:extLst>
                </p:cNvPr>
                <p:cNvSpPr/>
                <p:nvPr/>
              </p:nvSpPr>
              <p:spPr>
                <a:xfrm>
                  <a:off x="7622931" y="2048608"/>
                  <a:ext cx="3730869" cy="319160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id="{25713C3A-1609-08B6-9E14-FA291C6623D5}"/>
                    </a:ext>
                  </a:extLst>
                </p:cNvPr>
                <p:cNvPicPr>
                  <a:picLocks noChangeAspect="1"/>
                </p:cNvPicPr>
                <p:nvPr/>
              </p:nvPicPr>
              <p:blipFill>
                <a:blip r:embed="rId7"/>
                <a:stretch>
                  <a:fillRect/>
                </a:stretch>
              </p:blipFill>
              <p:spPr>
                <a:xfrm>
                  <a:off x="7933926" y="2363291"/>
                  <a:ext cx="3115304" cy="2562240"/>
                </a:xfrm>
                <a:prstGeom prst="rect">
                  <a:avLst/>
                </a:prstGeom>
              </p:spPr>
            </p:pic>
          </p:grpSp>
          <p:sp>
            <p:nvSpPr>
              <p:cNvPr id="11" name="Flecha: doblada hacia arriba 10">
                <a:extLst>
                  <a:ext uri="{FF2B5EF4-FFF2-40B4-BE49-F238E27FC236}">
                    <a16:creationId xmlns:a16="http://schemas.microsoft.com/office/drawing/2014/main" id="{E95C48E5-91FC-88BF-CC0C-3C15CF8EEDEB}"/>
                  </a:ext>
                </a:extLst>
              </p:cNvPr>
              <p:cNvSpPr/>
              <p:nvPr/>
            </p:nvSpPr>
            <p:spPr>
              <a:xfrm rot="5400000">
                <a:off x="1940218" y="4162564"/>
                <a:ext cx="1630796" cy="723671"/>
              </a:xfrm>
              <a:prstGeom prst="bentUpArrow">
                <a:avLst>
                  <a:gd name="adj1" fmla="val 10421"/>
                  <a:gd name="adj2" fmla="val 12243"/>
                  <a:gd name="adj3" fmla="val 213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Flecha: doblada hacia arriba 11">
                <a:extLst>
                  <a:ext uri="{FF2B5EF4-FFF2-40B4-BE49-F238E27FC236}">
                    <a16:creationId xmlns:a16="http://schemas.microsoft.com/office/drawing/2014/main" id="{8121E48A-BBBB-4C3A-EC58-0705117642D3}"/>
                  </a:ext>
                </a:extLst>
              </p:cNvPr>
              <p:cNvSpPr/>
              <p:nvPr/>
            </p:nvSpPr>
            <p:spPr>
              <a:xfrm>
                <a:off x="8713177" y="4176346"/>
                <a:ext cx="1085041" cy="1094982"/>
              </a:xfrm>
              <a:prstGeom prst="bentUpArrow">
                <a:avLst>
                  <a:gd name="adj1" fmla="val 5603"/>
                  <a:gd name="adj2" fmla="val 12243"/>
                  <a:gd name="adj3" fmla="val 1011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50" name="Picture 2">
                <a:extLst>
                  <a:ext uri="{FF2B5EF4-FFF2-40B4-BE49-F238E27FC236}">
                    <a16:creationId xmlns:a16="http://schemas.microsoft.com/office/drawing/2014/main" id="{85F6358E-0017-9D9A-B32B-20C9BBBDC7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953" y="4667490"/>
                <a:ext cx="3065709" cy="1361606"/>
              </a:xfrm>
              <a:prstGeom prst="rect">
                <a:avLst/>
              </a:prstGeom>
              <a:noFill/>
              <a:extLst>
                <a:ext uri="{909E8E84-426E-40DD-AFC4-6F175D3DCCD1}">
                  <a14:hiddenFill xmlns:a14="http://schemas.microsoft.com/office/drawing/2010/main">
                    <a:solidFill>
                      <a:srgbClr val="FFFFFF"/>
                    </a:solidFill>
                  </a14:hiddenFill>
                </a:ext>
              </a:extLst>
            </p:spPr>
          </p:pic>
          <p:sp>
            <p:nvSpPr>
              <p:cNvPr id="13" name="Flecha: a la derecha 12">
                <a:extLst>
                  <a:ext uri="{FF2B5EF4-FFF2-40B4-BE49-F238E27FC236}">
                    <a16:creationId xmlns:a16="http://schemas.microsoft.com/office/drawing/2014/main" id="{231EF66D-4CD0-F9EF-3114-51774C7C922E}"/>
                  </a:ext>
                </a:extLst>
              </p:cNvPr>
              <p:cNvSpPr/>
              <p:nvPr/>
            </p:nvSpPr>
            <p:spPr>
              <a:xfrm>
                <a:off x="5075066" y="5185342"/>
                <a:ext cx="888128" cy="16295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rgbClr val="9DD6FF"/>
                  </a:solidFill>
                </a:endParaRPr>
              </a:p>
            </p:txBody>
          </p:sp>
        </p:grpSp>
        <p:sp>
          <p:nvSpPr>
            <p:cNvPr id="15" name="Signo de multiplicación 14">
              <a:extLst>
                <a:ext uri="{FF2B5EF4-FFF2-40B4-BE49-F238E27FC236}">
                  <a16:creationId xmlns:a16="http://schemas.microsoft.com/office/drawing/2014/main" id="{00490585-F105-A6FA-6886-6D6F839112CB}"/>
                </a:ext>
              </a:extLst>
            </p:cNvPr>
            <p:cNvSpPr/>
            <p:nvPr/>
          </p:nvSpPr>
          <p:spPr>
            <a:xfrm>
              <a:off x="7662882" y="2797391"/>
              <a:ext cx="468457" cy="408753"/>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0" name="Flecha: curvada hacia la derecha 9">
            <a:extLst>
              <a:ext uri="{FF2B5EF4-FFF2-40B4-BE49-F238E27FC236}">
                <a16:creationId xmlns:a16="http://schemas.microsoft.com/office/drawing/2014/main" id="{B5A6BB6A-3A39-086C-DA8A-479F0DA590FC}"/>
              </a:ext>
            </a:extLst>
          </p:cNvPr>
          <p:cNvSpPr/>
          <p:nvPr/>
        </p:nvSpPr>
        <p:spPr>
          <a:xfrm rot="5400000">
            <a:off x="7489531" y="395178"/>
            <a:ext cx="512204" cy="18887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97225855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D4E05D-D386-13B1-5D40-31BF3FC73373}"/>
            </a:ext>
          </a:extLst>
        </p:cNvPr>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EE6D5A43-5417-4E74-466F-34DBBA41F9DD}"/>
              </a:ext>
            </a:extLst>
          </p:cNvPr>
          <p:cNvSpPr>
            <a:spLocks noGrp="1"/>
          </p:cNvSpPr>
          <p:nvPr/>
        </p:nvSpPr>
        <p:spPr>
          <a:xfrm>
            <a:off x="2842055" y="2370738"/>
            <a:ext cx="4039629" cy="3979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lnSpc>
                <a:spcPct val="100000"/>
              </a:lnSpc>
              <a:spcBef>
                <a:spcPts val="0"/>
              </a:spcBef>
              <a:buFont typeface="Arial" panose="020B0604020202020204" pitchFamily="34" charset="0"/>
              <a:buNone/>
              <a:defRPr/>
            </a:pPr>
            <a:endParaRPr lang="es-CL" sz="1800" kern="0" dirty="0">
              <a:solidFill>
                <a:srgbClr val="4C6598">
                  <a:lumMod val="75000"/>
                </a:srgbClr>
              </a:solidFill>
              <a:latin typeface="gobCL" pitchFamily="2" charset="77"/>
            </a:endParaRPr>
          </a:p>
        </p:txBody>
      </p:sp>
      <p:pic>
        <p:nvPicPr>
          <p:cNvPr id="2" name="Imagen 1">
            <a:extLst>
              <a:ext uri="{FF2B5EF4-FFF2-40B4-BE49-F238E27FC236}">
                <a16:creationId xmlns:a16="http://schemas.microsoft.com/office/drawing/2014/main" id="{6551484B-46DA-EFFC-CAC0-7F39F81556BF}"/>
              </a:ext>
            </a:extLst>
          </p:cNvPr>
          <p:cNvPicPr>
            <a:picLocks noChangeAspect="1"/>
          </p:cNvPicPr>
          <p:nvPr/>
        </p:nvPicPr>
        <p:blipFill>
          <a:blip r:embed="rId3"/>
          <a:stretch>
            <a:fillRect/>
          </a:stretch>
        </p:blipFill>
        <p:spPr>
          <a:xfrm>
            <a:off x="469106" y="0"/>
            <a:ext cx="2336800" cy="190500"/>
          </a:xfrm>
          <a:prstGeom prst="rect">
            <a:avLst/>
          </a:prstGeom>
        </p:spPr>
      </p:pic>
      <p:sp>
        <p:nvSpPr>
          <p:cNvPr id="4" name="Marcador de contenido 16">
            <a:extLst>
              <a:ext uri="{FF2B5EF4-FFF2-40B4-BE49-F238E27FC236}">
                <a16:creationId xmlns:a16="http://schemas.microsoft.com/office/drawing/2014/main" id="{2BC4D16C-9299-033E-1704-E73A8E4FCEBB}"/>
              </a:ext>
            </a:extLst>
          </p:cNvPr>
          <p:cNvSpPr txBox="1">
            <a:spLocks/>
          </p:cNvSpPr>
          <p:nvPr/>
        </p:nvSpPr>
        <p:spPr>
          <a:xfrm>
            <a:off x="660374" y="2384096"/>
            <a:ext cx="5410198" cy="397922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400" dirty="0">
              <a:solidFill>
                <a:srgbClr val="5B9BD5">
                  <a:lumMod val="75000"/>
                </a:srgbClr>
              </a:solidFill>
              <a:latin typeface="GOBCL-LIGHT" panose="02000603050000020004" pitchFamily="2" charset="77"/>
            </a:endParaRPr>
          </a:p>
        </p:txBody>
      </p:sp>
      <p:sp>
        <p:nvSpPr>
          <p:cNvPr id="5" name="Título 4">
            <a:extLst>
              <a:ext uri="{FF2B5EF4-FFF2-40B4-BE49-F238E27FC236}">
                <a16:creationId xmlns:a16="http://schemas.microsoft.com/office/drawing/2014/main" id="{319601A1-36A1-3F0D-324A-B83D17014CCC}"/>
              </a:ext>
            </a:extLst>
          </p:cNvPr>
          <p:cNvSpPr>
            <a:spLocks noGrp="1"/>
          </p:cNvSpPr>
          <p:nvPr>
            <p:ph type="title"/>
          </p:nvPr>
        </p:nvSpPr>
        <p:spPr/>
        <p:txBody>
          <a:bodyPr>
            <a:normAutofit/>
          </a:bodyPr>
          <a:lstStyle/>
          <a:p>
            <a:pPr algn="r">
              <a:lnSpc>
                <a:spcPct val="150000"/>
              </a:lnSpc>
            </a:pPr>
            <a:r>
              <a:rPr lang="es-MX" sz="3600" b="1" dirty="0">
                <a:solidFill>
                  <a:srgbClr val="094681"/>
                </a:solidFill>
                <a:latin typeface="Aptos ExtraBold" panose="020B0004020202020204" pitchFamily="34" charset="0"/>
                <a:ea typeface="+mn-ea"/>
                <a:cs typeface="+mn-cs"/>
              </a:rPr>
              <a:t>INFORMACIÓN QUE DEBE TENER EL INFORME FINAL DE REPORTE DE LAS METAS </a:t>
            </a:r>
          </a:p>
        </p:txBody>
      </p:sp>
    </p:spTree>
    <p:extLst>
      <p:ext uri="{BB962C8B-B14F-4D97-AF65-F5344CB8AC3E}">
        <p14:creationId xmlns:p14="http://schemas.microsoft.com/office/powerpoint/2010/main" val="190633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C03054-DE9D-47B7-300D-46312E530A15}"/>
              </a:ext>
            </a:extLst>
          </p:cNvPr>
          <p:cNvPicPr>
            <a:picLocks noChangeAspect="1"/>
          </p:cNvPicPr>
          <p:nvPr/>
        </p:nvPicPr>
        <p:blipFill>
          <a:blip r:embed="rId4"/>
          <a:stretch>
            <a:fillRect/>
          </a:stretch>
        </p:blipFill>
        <p:spPr>
          <a:xfrm>
            <a:off x="469106" y="0"/>
            <a:ext cx="2336800" cy="190500"/>
          </a:xfrm>
          <a:prstGeom prst="rect">
            <a:avLst/>
          </a:prstGeom>
        </p:spPr>
      </p:pic>
      <p:sp>
        <p:nvSpPr>
          <p:cNvPr id="4" name="Marcador de contenido 16">
            <a:extLst>
              <a:ext uri="{FF2B5EF4-FFF2-40B4-BE49-F238E27FC236}">
                <a16:creationId xmlns:a16="http://schemas.microsoft.com/office/drawing/2014/main" id="{64E756C8-28AB-833C-D5EE-C50ED6E5F599}"/>
              </a:ext>
            </a:extLst>
          </p:cNvPr>
          <p:cNvSpPr txBox="1">
            <a:spLocks/>
          </p:cNvSpPr>
          <p:nvPr/>
        </p:nvSpPr>
        <p:spPr>
          <a:xfrm>
            <a:off x="660374" y="2384096"/>
            <a:ext cx="5410198" cy="397922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400" dirty="0">
              <a:solidFill>
                <a:schemeClr val="accent5">
                  <a:lumMod val="75000"/>
                </a:schemeClr>
              </a:solidFill>
              <a:latin typeface="GOBCL-LIGHT" panose="02000603050000020004" pitchFamily="2" charset="77"/>
            </a:endParaRPr>
          </a:p>
        </p:txBody>
      </p:sp>
      <p:sp>
        <p:nvSpPr>
          <p:cNvPr id="6" name="Título 5">
            <a:extLst>
              <a:ext uri="{FF2B5EF4-FFF2-40B4-BE49-F238E27FC236}">
                <a16:creationId xmlns:a16="http://schemas.microsoft.com/office/drawing/2014/main" id="{A8045BA6-37C2-4940-51B2-87FBA2488C4C}"/>
              </a:ext>
            </a:extLst>
          </p:cNvPr>
          <p:cNvSpPr>
            <a:spLocks noGrp="1"/>
          </p:cNvSpPr>
          <p:nvPr>
            <p:ph type="title"/>
          </p:nvPr>
        </p:nvSpPr>
        <p:spPr/>
        <p:txBody>
          <a:bodyPr>
            <a:normAutofit/>
          </a:bodyPr>
          <a:lstStyle/>
          <a:p>
            <a:r>
              <a:rPr lang="es-MX" sz="2800" b="1" dirty="0">
                <a:solidFill>
                  <a:schemeClr val="accent5">
                    <a:lumMod val="50000"/>
                  </a:schemeClr>
                </a:solidFill>
                <a:latin typeface="Museo Slab 900" panose="02000000000000000000" pitchFamily="2" charset="77"/>
              </a:rPr>
              <a:t>INFORME FINAL(Trazabilidad y </a:t>
            </a:r>
            <a:r>
              <a:rPr lang="es-MX" sz="2800" b="1" dirty="0" err="1">
                <a:solidFill>
                  <a:schemeClr val="accent5">
                    <a:lumMod val="50000"/>
                  </a:schemeClr>
                </a:solidFill>
                <a:latin typeface="Museo Slab 900" panose="02000000000000000000" pitchFamily="2" charset="77"/>
              </a:rPr>
              <a:t>Reportabilidad</a:t>
            </a:r>
            <a:r>
              <a:rPr lang="es-MX" sz="2800" b="1" dirty="0">
                <a:solidFill>
                  <a:schemeClr val="accent5">
                    <a:lumMod val="50000"/>
                  </a:schemeClr>
                </a:solidFill>
                <a:latin typeface="Museo Slab 900" panose="02000000000000000000" pitchFamily="2" charset="77"/>
              </a:rPr>
              <a:t> REP)</a:t>
            </a:r>
            <a:endParaRPr lang="es-CL" sz="2400" b="1" dirty="0">
              <a:solidFill>
                <a:schemeClr val="accent5">
                  <a:lumMod val="50000"/>
                </a:schemeClr>
              </a:solidFill>
              <a:latin typeface="Museo Slab 900" panose="02000000000000000000" pitchFamily="2" charset="77"/>
            </a:endParaRPr>
          </a:p>
        </p:txBody>
      </p:sp>
      <p:sp>
        <p:nvSpPr>
          <p:cNvPr id="17" name="Marcador de contenido 16">
            <a:extLst>
              <a:ext uri="{FF2B5EF4-FFF2-40B4-BE49-F238E27FC236}">
                <a16:creationId xmlns:a16="http://schemas.microsoft.com/office/drawing/2014/main" id="{FE8DFFEF-88A2-713A-4CE3-BC70F1625719}"/>
              </a:ext>
            </a:extLst>
          </p:cNvPr>
          <p:cNvSpPr>
            <a:spLocks noGrp="1"/>
          </p:cNvSpPr>
          <p:nvPr>
            <p:ph idx="1"/>
          </p:nvPr>
        </p:nvSpPr>
        <p:spPr>
          <a:xfrm>
            <a:off x="838200" y="1690690"/>
            <a:ext cx="9499600" cy="4351338"/>
          </a:xfrm>
        </p:spPr>
        <p:txBody>
          <a:bodyPr>
            <a:normAutofit lnSpcReduction="10000"/>
          </a:bodyPr>
          <a:lstStyle/>
          <a:p>
            <a:pPr marL="342900" indent="-342900" algn="just">
              <a:lnSpc>
                <a:spcPct val="115000"/>
              </a:lnSpc>
              <a:buFont typeface="+mj-lt"/>
              <a:buAutoNum type="arabicPeriod"/>
            </a:pPr>
            <a:r>
              <a:rPr lang="es-ES" sz="1800" dirty="0">
                <a:ea typeface="Calibri" panose="020F0502020204030204" pitchFamily="34" charset="0"/>
                <a:cs typeface="Times New Roman" panose="02020603050405020304" pitchFamily="18" charset="0"/>
              </a:rPr>
              <a:t>Llenado del Informe Final (planilla Excel) </a:t>
            </a:r>
            <a:r>
              <a:rPr lang="es-ES" sz="1800" u="sng" dirty="0">
                <a:ea typeface="Calibri" panose="020F0502020204030204" pitchFamily="34" charset="0"/>
                <a:cs typeface="Times New Roman" panose="02020603050405020304" pitchFamily="18" charset="0"/>
              </a:rPr>
              <a:t>es obligatorio</a:t>
            </a:r>
            <a:r>
              <a:rPr lang="es-ES" sz="1800" dirty="0">
                <a:ea typeface="Calibri" panose="020F0502020204030204" pitchFamily="34" charset="0"/>
                <a:cs typeface="Times New Roman" panose="02020603050405020304" pitchFamily="18" charset="0"/>
              </a:rPr>
              <a:t> para los Sistemas de Gestión, y en la medida que las categorías y subcategorías de residuos le apliquen. </a:t>
            </a:r>
          </a:p>
          <a:p>
            <a:pPr marL="342900" indent="-342900" algn="just">
              <a:lnSpc>
                <a:spcPct val="115000"/>
              </a:lnSpc>
              <a:buFont typeface="+mj-lt"/>
              <a:buAutoNum type="arabicPeriod"/>
            </a:pPr>
            <a:endParaRPr lang="es-ES" sz="1800" dirty="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pPr>
            <a:r>
              <a:rPr lang="es-ES" sz="1800" dirty="0">
                <a:ea typeface="Calibri" panose="020F0502020204030204" pitchFamily="34" charset="0"/>
                <a:cs typeface="Times New Roman" panose="02020603050405020304" pitchFamily="18" charset="0"/>
              </a:rPr>
              <a:t>No es obligatorio completar la totalidad de la información de la planilla Excel, sino que </a:t>
            </a:r>
            <a:r>
              <a:rPr lang="es-ES" sz="1800" u="sng" dirty="0">
                <a:ea typeface="Calibri" panose="020F0502020204030204" pitchFamily="34" charset="0"/>
                <a:cs typeface="Times New Roman" panose="02020603050405020304" pitchFamily="18" charset="0"/>
              </a:rPr>
              <a:t>solo los campos pertinentes a cada Sistema de Gestión</a:t>
            </a:r>
            <a:r>
              <a:rPr lang="es-ES" sz="1800" dirty="0">
                <a:ea typeface="Calibri" panose="020F0502020204030204" pitchFamily="34" charset="0"/>
                <a:cs typeface="Times New Roman" panose="02020603050405020304" pitchFamily="18" charset="0"/>
              </a:rPr>
              <a:t>.</a:t>
            </a:r>
            <a:r>
              <a:rPr lang="es-MX" sz="1800" dirty="0">
                <a:ea typeface="Calibri" panose="020F0502020204030204" pitchFamily="34" charset="0"/>
                <a:cs typeface="Times New Roman" panose="02020603050405020304" pitchFamily="18" charset="0"/>
              </a:rPr>
              <a:t> </a:t>
            </a:r>
          </a:p>
          <a:p>
            <a:pPr marL="342900" indent="-342900" algn="just">
              <a:lnSpc>
                <a:spcPct val="115000"/>
              </a:lnSpc>
              <a:buFont typeface="+mj-lt"/>
              <a:buAutoNum type="arabicPeriod"/>
            </a:pPr>
            <a:endParaRPr lang="es-MX" sz="1800" dirty="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pPr>
            <a:r>
              <a:rPr lang="es-ES" sz="1800" dirty="0">
                <a:ea typeface="Calibri" panose="020F0502020204030204" pitchFamily="34" charset="0"/>
                <a:cs typeface="Times New Roman" panose="02020603050405020304" pitchFamily="18" charset="0"/>
              </a:rPr>
              <a:t>La SMA </a:t>
            </a:r>
            <a:r>
              <a:rPr lang="es-ES" sz="1800" u="sng" dirty="0">
                <a:ea typeface="Calibri" panose="020F0502020204030204" pitchFamily="34" charset="0"/>
                <a:cs typeface="Times New Roman" panose="02020603050405020304" pitchFamily="18" charset="0"/>
              </a:rPr>
              <a:t>revisará la información y evaluará el cumplimiento de las metas </a:t>
            </a:r>
            <a:r>
              <a:rPr lang="es-ES" sz="1800" dirty="0">
                <a:ea typeface="Calibri" panose="020F0502020204030204" pitchFamily="34" charset="0"/>
                <a:cs typeface="Times New Roman" panose="02020603050405020304" pitchFamily="18" charset="0"/>
              </a:rPr>
              <a:t>de recolección y valorización de residuos de productos prioritarios.</a:t>
            </a:r>
          </a:p>
          <a:p>
            <a:pPr marL="342900" indent="-342900" algn="just">
              <a:lnSpc>
                <a:spcPct val="115000"/>
              </a:lnSpc>
              <a:buFont typeface="+mj-lt"/>
              <a:buAutoNum type="arabicPeriod"/>
            </a:pPr>
            <a:endParaRPr lang="es-MX" sz="1800" dirty="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s-MX" sz="1800" dirty="0">
                <a:effectLst/>
                <a:ea typeface="Calibri" panose="020F0502020204030204" pitchFamily="34" charset="0"/>
                <a:cs typeface="Times New Roman" panose="02020603050405020304" pitchFamily="18" charset="0"/>
              </a:rPr>
              <a:t>La SMA desarrollará las fórmulas de cálculo que permitirán fiscalizar el cumplimiento de metas. Estas fórmulas serán aplicadas en una plataforma de la SMA, ajenas a la plataforma actual del Informe Final, y </a:t>
            </a:r>
            <a:r>
              <a:rPr lang="es-MX" sz="1800" u="sng" dirty="0">
                <a:effectLst/>
                <a:ea typeface="Calibri" panose="020F0502020204030204" pitchFamily="34" charset="0"/>
                <a:cs typeface="Times New Roman" panose="02020603050405020304" pitchFamily="18" charset="0"/>
              </a:rPr>
              <a:t>utilizarán como base los datos recolectados por las planillas </a:t>
            </a:r>
            <a:r>
              <a:rPr lang="es-ES" sz="1800" u="sng" dirty="0">
                <a:ea typeface="Calibri" panose="020F0502020204030204" pitchFamily="34" charset="0"/>
                <a:cs typeface="Times New Roman" panose="02020603050405020304" pitchFamily="18" charset="0"/>
              </a:rPr>
              <a:t>de trazabilidad</a:t>
            </a:r>
            <a:r>
              <a:rPr lang="es-MX" sz="1800" dirty="0">
                <a:effectLst/>
                <a:ea typeface="Calibri" panose="020F0502020204030204" pitchFamily="34" charset="0"/>
                <a:cs typeface="Times New Roman" panose="02020603050405020304" pitchFamily="18" charset="0"/>
              </a:rPr>
              <a:t>.</a:t>
            </a:r>
            <a:endParaRPr lang="es-CL" sz="1800" dirty="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17355419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E4F40-3022-F33F-BE01-3EF060F42D45}"/>
            </a:ext>
          </a:extLst>
        </p:cNvPr>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8F1939E0-6E6B-4E84-C5D5-1ED2C55579B9}"/>
              </a:ext>
            </a:extLst>
          </p:cNvPr>
          <p:cNvSpPr>
            <a:spLocks noGrp="1"/>
          </p:cNvSpPr>
          <p:nvPr/>
        </p:nvSpPr>
        <p:spPr>
          <a:xfrm>
            <a:off x="2842055" y="2370738"/>
            <a:ext cx="4039629" cy="3979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lnSpc>
                <a:spcPct val="100000"/>
              </a:lnSpc>
              <a:spcBef>
                <a:spcPts val="0"/>
              </a:spcBef>
              <a:buFont typeface="Arial" panose="020B0604020202020204" pitchFamily="34" charset="0"/>
              <a:buNone/>
              <a:defRPr/>
            </a:pPr>
            <a:endParaRPr lang="es-CL" sz="1800" kern="0" dirty="0">
              <a:solidFill>
                <a:srgbClr val="4C6598">
                  <a:lumMod val="75000"/>
                </a:srgbClr>
              </a:solidFill>
              <a:latin typeface="gobCL" pitchFamily="2" charset="77"/>
            </a:endParaRPr>
          </a:p>
        </p:txBody>
      </p:sp>
      <p:pic>
        <p:nvPicPr>
          <p:cNvPr id="2" name="Imagen 1">
            <a:extLst>
              <a:ext uri="{FF2B5EF4-FFF2-40B4-BE49-F238E27FC236}">
                <a16:creationId xmlns:a16="http://schemas.microsoft.com/office/drawing/2014/main" id="{D2302763-702C-AF8E-064C-5DC8E0E35772}"/>
              </a:ext>
            </a:extLst>
          </p:cNvPr>
          <p:cNvPicPr>
            <a:picLocks noChangeAspect="1"/>
          </p:cNvPicPr>
          <p:nvPr/>
        </p:nvPicPr>
        <p:blipFill>
          <a:blip r:embed="rId3"/>
          <a:stretch>
            <a:fillRect/>
          </a:stretch>
        </p:blipFill>
        <p:spPr>
          <a:xfrm>
            <a:off x="469106" y="0"/>
            <a:ext cx="2336800" cy="190500"/>
          </a:xfrm>
          <a:prstGeom prst="rect">
            <a:avLst/>
          </a:prstGeom>
        </p:spPr>
      </p:pic>
      <p:sp>
        <p:nvSpPr>
          <p:cNvPr id="4" name="Marcador de contenido 16">
            <a:extLst>
              <a:ext uri="{FF2B5EF4-FFF2-40B4-BE49-F238E27FC236}">
                <a16:creationId xmlns:a16="http://schemas.microsoft.com/office/drawing/2014/main" id="{FFDD7C43-F13A-315E-179A-765330C8D3E3}"/>
              </a:ext>
            </a:extLst>
          </p:cNvPr>
          <p:cNvSpPr txBox="1">
            <a:spLocks/>
          </p:cNvSpPr>
          <p:nvPr/>
        </p:nvSpPr>
        <p:spPr>
          <a:xfrm>
            <a:off x="660374" y="2384096"/>
            <a:ext cx="5410198" cy="397922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400" dirty="0">
              <a:solidFill>
                <a:srgbClr val="5B9BD5">
                  <a:lumMod val="75000"/>
                </a:srgbClr>
              </a:solidFill>
              <a:latin typeface="GOBCL-LIGHT" panose="02000603050000020004" pitchFamily="2" charset="77"/>
            </a:endParaRPr>
          </a:p>
        </p:txBody>
      </p:sp>
      <p:sp>
        <p:nvSpPr>
          <p:cNvPr id="5" name="Título 4">
            <a:extLst>
              <a:ext uri="{FF2B5EF4-FFF2-40B4-BE49-F238E27FC236}">
                <a16:creationId xmlns:a16="http://schemas.microsoft.com/office/drawing/2014/main" id="{DFE8679C-EA91-2518-81EC-CC40FF6A2289}"/>
              </a:ext>
            </a:extLst>
          </p:cNvPr>
          <p:cNvSpPr>
            <a:spLocks noGrp="1"/>
          </p:cNvSpPr>
          <p:nvPr>
            <p:ph type="title"/>
          </p:nvPr>
        </p:nvSpPr>
        <p:spPr/>
        <p:txBody>
          <a:bodyPr>
            <a:normAutofit/>
          </a:bodyPr>
          <a:lstStyle/>
          <a:p>
            <a:pPr algn="r">
              <a:lnSpc>
                <a:spcPct val="150000"/>
              </a:lnSpc>
            </a:pPr>
            <a:r>
              <a:rPr lang="es-MX" sz="3600" b="1" dirty="0">
                <a:solidFill>
                  <a:srgbClr val="094681"/>
                </a:solidFill>
                <a:latin typeface="Aptos ExtraBold" panose="020B0004020202020204" pitchFamily="34" charset="0"/>
                <a:ea typeface="+mn-ea"/>
                <a:cs typeface="+mn-cs"/>
              </a:rPr>
              <a:t>INGRESO DEL INFORME FINAL DE REPORTE DE LAS METAS A LA SMA  </a:t>
            </a:r>
          </a:p>
        </p:txBody>
      </p:sp>
    </p:spTree>
    <p:extLst>
      <p:ext uri="{BB962C8B-B14F-4D97-AF65-F5344CB8AC3E}">
        <p14:creationId xmlns:p14="http://schemas.microsoft.com/office/powerpoint/2010/main" val="148342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C3D045-CACB-6953-8222-C50AACCAB8FD}"/>
            </a:ext>
          </a:extLst>
        </p:cNvPr>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ED339FB8-8D07-F300-10D5-60F6181EC1C4}"/>
              </a:ext>
            </a:extLst>
          </p:cNvPr>
          <p:cNvSpPr>
            <a:spLocks noGrp="1"/>
          </p:cNvSpPr>
          <p:nvPr/>
        </p:nvSpPr>
        <p:spPr>
          <a:xfrm>
            <a:off x="2842055" y="2370738"/>
            <a:ext cx="4039629" cy="3979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lnSpc>
                <a:spcPct val="100000"/>
              </a:lnSpc>
              <a:spcBef>
                <a:spcPts val="0"/>
              </a:spcBef>
              <a:buFont typeface="Arial" panose="020B0604020202020204" pitchFamily="34" charset="0"/>
              <a:buNone/>
              <a:defRPr/>
            </a:pPr>
            <a:endParaRPr lang="es-CL" sz="1800" kern="0" dirty="0">
              <a:solidFill>
                <a:srgbClr val="4C6598">
                  <a:lumMod val="75000"/>
                </a:srgbClr>
              </a:solidFill>
              <a:latin typeface="gobCL" pitchFamily="2" charset="77"/>
            </a:endParaRPr>
          </a:p>
        </p:txBody>
      </p:sp>
      <p:pic>
        <p:nvPicPr>
          <p:cNvPr id="2" name="Imagen 1">
            <a:extLst>
              <a:ext uri="{FF2B5EF4-FFF2-40B4-BE49-F238E27FC236}">
                <a16:creationId xmlns:a16="http://schemas.microsoft.com/office/drawing/2014/main" id="{C7109298-F375-5FDE-178A-FF1ED58DB9FD}"/>
              </a:ext>
            </a:extLst>
          </p:cNvPr>
          <p:cNvPicPr>
            <a:picLocks noChangeAspect="1"/>
          </p:cNvPicPr>
          <p:nvPr/>
        </p:nvPicPr>
        <p:blipFill>
          <a:blip r:embed="rId3"/>
          <a:stretch>
            <a:fillRect/>
          </a:stretch>
        </p:blipFill>
        <p:spPr>
          <a:xfrm>
            <a:off x="469106" y="0"/>
            <a:ext cx="2336800" cy="190500"/>
          </a:xfrm>
          <a:prstGeom prst="rect">
            <a:avLst/>
          </a:prstGeom>
        </p:spPr>
      </p:pic>
      <p:sp>
        <p:nvSpPr>
          <p:cNvPr id="4" name="Marcador de contenido 16">
            <a:extLst>
              <a:ext uri="{FF2B5EF4-FFF2-40B4-BE49-F238E27FC236}">
                <a16:creationId xmlns:a16="http://schemas.microsoft.com/office/drawing/2014/main" id="{A865F689-1B51-2B4F-4200-C496A3F71E61}"/>
              </a:ext>
            </a:extLst>
          </p:cNvPr>
          <p:cNvSpPr txBox="1">
            <a:spLocks/>
          </p:cNvSpPr>
          <p:nvPr/>
        </p:nvSpPr>
        <p:spPr>
          <a:xfrm>
            <a:off x="660374" y="2384096"/>
            <a:ext cx="5410198" cy="397922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400" dirty="0">
              <a:solidFill>
                <a:srgbClr val="5B9BD5">
                  <a:lumMod val="75000"/>
                </a:srgbClr>
              </a:solidFill>
              <a:latin typeface="GOBCL-LIGHT" panose="02000603050000020004" pitchFamily="2" charset="77"/>
            </a:endParaRPr>
          </a:p>
        </p:txBody>
      </p:sp>
      <p:sp>
        <p:nvSpPr>
          <p:cNvPr id="5" name="Título 4">
            <a:extLst>
              <a:ext uri="{FF2B5EF4-FFF2-40B4-BE49-F238E27FC236}">
                <a16:creationId xmlns:a16="http://schemas.microsoft.com/office/drawing/2014/main" id="{545E1F53-3F8A-9C57-B6F5-5AA0802A9641}"/>
              </a:ext>
            </a:extLst>
          </p:cNvPr>
          <p:cNvSpPr>
            <a:spLocks noGrp="1"/>
          </p:cNvSpPr>
          <p:nvPr>
            <p:ph type="title"/>
          </p:nvPr>
        </p:nvSpPr>
        <p:spPr/>
        <p:txBody>
          <a:bodyPr>
            <a:normAutofit/>
          </a:bodyPr>
          <a:lstStyle/>
          <a:p>
            <a:pPr algn="r"/>
            <a:r>
              <a:rPr lang="es-ES" sz="4000" b="1" dirty="0">
                <a:solidFill>
                  <a:srgbClr val="094681"/>
                </a:solidFill>
                <a:latin typeface="Aptos ExtraBold" panose="020B0004020202020204" pitchFamily="34" charset="0"/>
                <a:ea typeface="+mn-ea"/>
                <a:cs typeface="+mn-cs"/>
              </a:rPr>
              <a:t>PREGUNTAS</a:t>
            </a:r>
          </a:p>
        </p:txBody>
      </p:sp>
    </p:spTree>
    <p:extLst>
      <p:ext uri="{BB962C8B-B14F-4D97-AF65-F5344CB8AC3E}">
        <p14:creationId xmlns:p14="http://schemas.microsoft.com/office/powerpoint/2010/main" val="12527171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4297</TotalTime>
  <Words>731</Words>
  <Application>Microsoft Office PowerPoint</Application>
  <PresentationFormat>Panorámica</PresentationFormat>
  <Paragraphs>40</Paragraphs>
  <Slides>11</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Aptos ExtraBold</vt:lpstr>
      <vt:lpstr>Arial</vt:lpstr>
      <vt:lpstr>Calibri</vt:lpstr>
      <vt:lpstr>Calibri Light</vt:lpstr>
      <vt:lpstr>gobCL</vt:lpstr>
      <vt:lpstr>GOBCL-LIGHT</vt:lpstr>
      <vt:lpstr>Museo Slab 700</vt:lpstr>
      <vt:lpstr>Museo Slab 900</vt:lpstr>
      <vt:lpstr>Tahoma</vt:lpstr>
      <vt:lpstr>Wingdings</vt:lpstr>
      <vt:lpstr>Tema de Office</vt:lpstr>
      <vt:lpstr> TALLER  INFORME FINAL DE CUMPLIMIENTO DE METAS REP 2024   25 de abril de 2025 </vt:lpstr>
      <vt:lpstr>INTRODUCCIÓN</vt:lpstr>
      <vt:lpstr>INFORME FINAL DE CUMPLIMIENTO DE METAS  Obligación de los Sistemas de Gestión (Ley REP) </vt:lpstr>
      <vt:lpstr>INFORME FINAL DE REPORTE DE METAS REP 2024  Formatos de reporte y uso de la plataforma SISREP-SMA (R.E. N°2084/2023)  </vt:lpstr>
      <vt:lpstr>INFORME FINAL DE REPORTE DE METAS REP 2024  Ingreso del Reporte a la SMA</vt:lpstr>
      <vt:lpstr>INFORMACIÓN QUE DEBE TENER EL INFORME FINAL DE REPORTE DE LAS METAS </vt:lpstr>
      <vt:lpstr>INFORME FINAL(Trazabilidad y Reportabilidad REP)</vt:lpstr>
      <vt:lpstr>INGRESO DEL INFORME FINAL DE REPORTE DE LAS METAS A LA SMA  </vt:lpstr>
      <vt:lpstr>PREGUNTAS</vt:lpstr>
      <vt:lpstr>INFORME FINAL (Información requerida)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Christian Calderón Duarte</cp:lastModifiedBy>
  <cp:revision>354</cp:revision>
  <cp:lastPrinted>2025-01-06T19:04:24Z</cp:lastPrinted>
  <dcterms:created xsi:type="dcterms:W3CDTF">2022-04-07T20:55:49Z</dcterms:created>
  <dcterms:modified xsi:type="dcterms:W3CDTF">2025-04-25T15:05:46Z</dcterms:modified>
</cp:coreProperties>
</file>